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42" r:id="rId3"/>
    <p:sldId id="353" r:id="rId4"/>
    <p:sldId id="307" r:id="rId5"/>
    <p:sldId id="344" r:id="rId6"/>
    <p:sldId id="379" r:id="rId7"/>
    <p:sldId id="328" r:id="rId8"/>
    <p:sldId id="268" r:id="rId9"/>
    <p:sldId id="308" r:id="rId10"/>
    <p:sldId id="270" r:id="rId11"/>
    <p:sldId id="309" r:id="rId12"/>
    <p:sldId id="329" r:id="rId13"/>
    <p:sldId id="271" r:id="rId14"/>
    <p:sldId id="273" r:id="rId15"/>
    <p:sldId id="330" r:id="rId16"/>
    <p:sldId id="275" r:id="rId17"/>
    <p:sldId id="312" r:id="rId18"/>
    <p:sldId id="331" r:id="rId19"/>
    <p:sldId id="277" r:id="rId20"/>
    <p:sldId id="382" r:id="rId21"/>
    <p:sldId id="326" r:id="rId22"/>
    <p:sldId id="327" r:id="rId23"/>
    <p:sldId id="313" r:id="rId24"/>
    <p:sldId id="314" r:id="rId25"/>
    <p:sldId id="315" r:id="rId26"/>
    <p:sldId id="332" r:id="rId27"/>
    <p:sldId id="280" r:id="rId28"/>
    <p:sldId id="281" r:id="rId29"/>
    <p:sldId id="282" r:id="rId30"/>
    <p:sldId id="318" r:id="rId31"/>
    <p:sldId id="283" r:id="rId32"/>
    <p:sldId id="320" r:id="rId33"/>
    <p:sldId id="321" r:id="rId34"/>
    <p:sldId id="316" r:id="rId35"/>
    <p:sldId id="319" r:id="rId36"/>
    <p:sldId id="322" r:id="rId37"/>
    <p:sldId id="324" r:id="rId38"/>
    <p:sldId id="325" r:id="rId39"/>
    <p:sldId id="333" r:id="rId40"/>
    <p:sldId id="335" r:id="rId41"/>
    <p:sldId id="284" r:id="rId42"/>
    <p:sldId id="285" r:id="rId43"/>
    <p:sldId id="286" r:id="rId44"/>
    <p:sldId id="384" r:id="rId45"/>
    <p:sldId id="287" r:id="rId46"/>
    <p:sldId id="377" r:id="rId47"/>
    <p:sldId id="291" r:id="rId48"/>
    <p:sldId id="290" r:id="rId49"/>
    <p:sldId id="388" r:id="rId50"/>
    <p:sldId id="378" r:id="rId51"/>
    <p:sldId id="389" r:id="rId52"/>
    <p:sldId id="288" r:id="rId53"/>
    <p:sldId id="336" r:id="rId54"/>
    <p:sldId id="295" r:id="rId55"/>
    <p:sldId id="296" r:id="rId56"/>
    <p:sldId id="337" r:id="rId57"/>
    <p:sldId id="317" r:id="rId58"/>
    <p:sldId id="298" r:id="rId59"/>
    <p:sldId id="299" r:id="rId6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B5DD37-F635-4D96-8252-F0930673EA8C}" type="datetime1">
              <a:rPr lang="sk-SK"/>
              <a:pPr lvl="0"/>
              <a:t>15. 12. 2021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96C7E7-B3B0-4382-817F-DB3D4B2E91CC}" type="slidenum">
              <a:rPr/>
              <a:pPr lvl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829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460026-5C18-4558-863C-E1EDA45E14C9}" type="datetime1">
              <a:rPr lang="sk-SK"/>
              <a:pPr lvl="0"/>
              <a:t>15. 12. 2021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5F2F16-83D7-4C46-BD4D-C6DBB7D50433}" type="slidenum">
              <a:rPr/>
              <a:pPr lvl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26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12C25D-7FD3-45E8-8F97-00E1200CA5F6}" type="datetime1">
              <a:rPr lang="sk-SK"/>
              <a:pPr lvl="0"/>
              <a:t>15. 12. 2021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3992E0-D6A5-48D7-A72D-04D0B9BD696A}" type="slidenum">
              <a:rPr/>
              <a:pPr lvl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64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69F2AB-C875-45F3-B3E4-78FDEAEAB91C}" type="datetime1">
              <a:rPr lang="sk-SK"/>
              <a:pPr lvl="0"/>
              <a:t>15. 12. 2021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189AD5-323F-4F9D-9984-F3FBC409716B}" type="slidenum">
              <a:rPr/>
              <a:pPr lvl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59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D05259-3243-47A0-8222-892126FC9993}" type="datetime1">
              <a:rPr lang="sk-SK"/>
              <a:pPr lvl="0"/>
              <a:t>15. 12. 2021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C1AAD1-41FE-4235-8976-665B860F70EE}" type="slidenum">
              <a:rPr/>
              <a:pPr lvl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12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2A3B5C-1CF1-4982-8452-85427A7B4917}" type="datetime1">
              <a:rPr lang="sk-SK"/>
              <a:pPr lvl="0"/>
              <a:t>15. 12. 2021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38E89D-A84D-4454-81DB-E55D655CA5F9}" type="slidenum">
              <a:rPr/>
              <a:pPr lvl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06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25C940-3740-4252-85B8-0D2E24A0A170}" type="datetime1">
              <a:rPr lang="sk-SK"/>
              <a:pPr lvl="0"/>
              <a:t>15. 12. 2021</a:t>
            </a:fld>
            <a:endParaRPr lang="sk-SK"/>
          </a:p>
        </p:txBody>
      </p:sp>
      <p:sp>
        <p:nvSpPr>
          <p:cNvPr id="8" name="Zástupný symbol päty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9" name="Zástupný symbol čísla snímky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D6758F-F890-4E40-BD63-3D899193B419}" type="slidenum">
              <a:rPr/>
              <a:pPr lvl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02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43BFF1-E602-4374-B9B8-364F054C7957}" type="datetime1">
              <a:rPr lang="sk-SK"/>
              <a:pPr lvl="0"/>
              <a:t>15. 12. 2021</a:t>
            </a:fld>
            <a:endParaRPr lang="sk-SK"/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0CDA7B-2BBA-46BD-B580-72377D4D50C8}" type="slidenum">
              <a:rPr/>
              <a:pPr lvl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324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65C7A8-55A3-49B5-B708-7AC923EBD659}" type="datetime1">
              <a:rPr lang="sk-SK"/>
              <a:pPr lvl="0"/>
              <a:t>15. 12. 2021</a:t>
            </a:fld>
            <a:endParaRPr lang="sk-SK"/>
          </a:p>
        </p:txBody>
      </p:sp>
      <p:sp>
        <p:nvSpPr>
          <p:cNvPr id="3" name="Zástupný symbol päty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Zástupný symbol čísla snímky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B35CAD-9501-4EE4-9C8C-D09EE2293312}" type="slidenum">
              <a:rPr/>
              <a:pPr lvl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18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697767-0DF9-4C46-A70A-5A3FBDCFB678}" type="datetime1">
              <a:rPr lang="sk-SK"/>
              <a:pPr lvl="0"/>
              <a:t>15. 12. 2021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587CDD-B5BA-4C57-A419-08884DFDA123}" type="slidenum">
              <a:rPr/>
              <a:pPr lvl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35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k-SK"/>
          </a:p>
        </p:txBody>
      </p:sp>
      <p:sp>
        <p:nvSpPr>
          <p:cNvPr id="4" name="Zástupný symbol tex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20880A-868A-48A2-BB8E-94D3668F8066}" type="datetime1">
              <a:rPr lang="sk-SK"/>
              <a:pPr lvl="0"/>
              <a:t>15. 12. 2021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23A722-1275-42E1-AA54-02CE0D65E859}" type="slidenum">
              <a:rPr/>
              <a:pPr lvl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23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A28B5097-DF4A-4754-BABE-48BFE9C4CDA0}" type="datetime1">
              <a:rPr lang="sk-SK"/>
              <a:pPr lvl="0"/>
              <a:t>15. 12. 2021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EF329333-AC94-42E2-B2BC-BE341960E1D1}" type="slidenum">
              <a:rPr/>
              <a:pPr lvl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k-SK" sz="4400" b="0" i="0" u="none" strike="noStrike" kern="1200" cap="none" spc="0" baseline="0">
          <a:solidFill>
            <a:srgbClr val="000000"/>
          </a:solidFill>
          <a:uFillTx/>
          <a:latin typeface="Calibri Light"/>
          <a:ea typeface=""/>
          <a:cs typeface="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k-SK" sz="2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3" y="2331720"/>
            <a:ext cx="9144000" cy="1761977"/>
          </a:xfrm>
        </p:spPr>
        <p:txBody>
          <a:bodyPr>
            <a:normAutofit fontScale="90000"/>
          </a:bodyPr>
          <a:lstStyle/>
          <a:p>
            <a:r>
              <a:rPr sz="4800" b="1" dirty="0" smtClean="0"/>
              <a:t/>
            </a:r>
            <a:br>
              <a:rPr sz="4800" b="1" dirty="0" smtClean="0"/>
            </a:br>
            <a:r>
              <a:rPr sz="4800" b="1" dirty="0" smtClean="0">
                <a:solidFill>
                  <a:srgbClr val="FF0000"/>
                </a:solidFill>
              </a:rPr>
              <a:t>Základy psychologickej metodológie</a:t>
            </a:r>
            <a:br>
              <a:rPr sz="4800" b="1" dirty="0" smtClean="0">
                <a:solidFill>
                  <a:srgbClr val="FF0000"/>
                </a:solidFill>
              </a:rPr>
            </a:br>
            <a:r>
              <a:rPr lang="sk-SK" sz="4800" b="1" dirty="0" smtClean="0">
                <a:solidFill>
                  <a:srgbClr val="FF0000"/>
                </a:solidFill>
              </a:rPr>
              <a:t>Výskumné metódy PP</a:t>
            </a:r>
            <a:r>
              <a:rPr sz="4800" dirty="0" smtClean="0"/>
              <a:t/>
            </a:r>
            <a:br>
              <a:rPr sz="4800" dirty="0" smtClean="0"/>
            </a:br>
            <a:endParaRPr lang="sk-SK" sz="4800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76706" y="5554447"/>
            <a:ext cx="3703677" cy="963311"/>
          </a:xfrm>
        </p:spPr>
        <p:txBody>
          <a:bodyPr>
            <a:normAutofit/>
          </a:bodyPr>
          <a:lstStyle/>
          <a:p>
            <a:pPr algn="r"/>
            <a:r>
              <a:rPr lang="sk-SK" sz="2800" b="1" dirty="0" smtClean="0"/>
              <a:t>RAPSOVÁ LUCIA</a:t>
            </a:r>
            <a:endParaRPr lang="sk-SK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136" y="224452"/>
            <a:ext cx="10515600" cy="1111979"/>
          </a:xfrm>
        </p:spPr>
        <p:txBody>
          <a:bodyPr/>
          <a:lstStyle/>
          <a:p>
            <a:pPr algn="ctr"/>
            <a:r>
              <a:rPr b="1" smtClean="0">
                <a:solidFill>
                  <a:srgbClr val="FF0000"/>
                </a:solidFill>
              </a:rPr>
              <a:t>Druhy pozorovania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8302" y="1406769"/>
            <a:ext cx="11226017" cy="514877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sz="2400" dirty="0" smtClean="0">
                <a:solidFill>
                  <a:srgbClr val="FF0000"/>
                </a:solidFill>
              </a:rPr>
              <a:t>1. z hľadiska prítomnosti výskumníka </a:t>
            </a:r>
            <a:endParaRPr sz="2400" dirty="0" smtClean="0"/>
          </a:p>
          <a:p>
            <a:pPr marL="514350" indent="-514350">
              <a:buNone/>
            </a:pPr>
            <a:r>
              <a:rPr sz="2400" dirty="0" smtClean="0"/>
              <a:t>- priame a nepriame </a:t>
            </a:r>
          </a:p>
          <a:p>
            <a:pPr>
              <a:buNone/>
            </a:pPr>
            <a:r>
              <a:rPr sz="2400" dirty="0" smtClean="0">
                <a:solidFill>
                  <a:srgbClr val="FF0000"/>
                </a:solidFill>
              </a:rPr>
              <a:t>2. z hľadiska časového </a:t>
            </a:r>
          </a:p>
          <a:p>
            <a:pPr>
              <a:buFontTx/>
              <a:buChar char="-"/>
            </a:pPr>
            <a:r>
              <a:rPr sz="2400" dirty="0" smtClean="0"/>
              <a:t>krátkodobé a dlhodobé </a:t>
            </a:r>
          </a:p>
          <a:p>
            <a:pPr>
              <a:buNone/>
            </a:pPr>
            <a:r>
              <a:rPr sz="2400" dirty="0" smtClean="0">
                <a:solidFill>
                  <a:srgbClr val="FF0000"/>
                </a:solidFill>
              </a:rPr>
              <a:t>3. z hľadiska objektu pozorovania </a:t>
            </a:r>
          </a:p>
          <a:p>
            <a:pPr>
              <a:buFontTx/>
              <a:buChar char="-"/>
            </a:pPr>
            <a:r>
              <a:rPr sz="2400" dirty="0" smtClean="0"/>
              <a:t>pozorovanie seba (introspekcia) alebo iných (</a:t>
            </a:r>
            <a:r>
              <a:rPr sz="2400" dirty="0" err="1" smtClean="0"/>
              <a:t>extrospekcia</a:t>
            </a:r>
            <a:r>
              <a:rPr sz="2400" dirty="0" smtClean="0"/>
              <a:t>) </a:t>
            </a:r>
          </a:p>
          <a:p>
            <a:pPr>
              <a:buNone/>
            </a:pPr>
            <a:r>
              <a:rPr sz="2400" dirty="0" smtClean="0">
                <a:solidFill>
                  <a:srgbClr val="FF0000"/>
                </a:solidFill>
              </a:rPr>
              <a:t>4. z hľadiska </a:t>
            </a:r>
            <a:r>
              <a:rPr sz="2400" dirty="0" err="1" smtClean="0">
                <a:solidFill>
                  <a:srgbClr val="FF0000"/>
                </a:solidFill>
              </a:rPr>
              <a:t>šturktúrovanosti</a:t>
            </a:r>
            <a:r>
              <a:rPr sz="2400" dirty="0" smtClean="0">
                <a:solidFill>
                  <a:srgbClr val="FF0000"/>
                </a:solidFill>
              </a:rPr>
              <a:t> </a:t>
            </a:r>
            <a:endParaRPr sz="2400" dirty="0" smtClean="0"/>
          </a:p>
          <a:p>
            <a:pPr>
              <a:buNone/>
            </a:pPr>
            <a:r>
              <a:rPr sz="2400" dirty="0" smtClean="0"/>
              <a:t>- štruktúrované a neštruktúrované </a:t>
            </a:r>
          </a:p>
          <a:p>
            <a:pPr>
              <a:buNone/>
            </a:pPr>
            <a:r>
              <a:rPr sz="2400" dirty="0" smtClean="0">
                <a:solidFill>
                  <a:srgbClr val="FF0000"/>
                </a:solidFill>
              </a:rPr>
              <a:t>5. podľa množstva pozorovaných javov </a:t>
            </a:r>
            <a:endParaRPr sz="2400" dirty="0" smtClean="0"/>
          </a:p>
          <a:p>
            <a:pPr>
              <a:buFontTx/>
              <a:buChar char="-"/>
            </a:pPr>
            <a:r>
              <a:rPr sz="2400" dirty="0" smtClean="0"/>
              <a:t>čiastkové a celostné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6. Podľa pozorovaných jednotlivcov </a:t>
            </a:r>
            <a:r>
              <a:rPr lang="sk-SK" sz="2400" dirty="0" smtClean="0"/>
              <a:t>– individuálne, skupinové</a:t>
            </a:r>
            <a:endParaRPr lang="sk-SK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04801"/>
            <a:ext cx="10515600" cy="717175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</a:rPr>
              <a:t>Pozorovanie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84094" y="1255059"/>
            <a:ext cx="10869709" cy="5163669"/>
          </a:xfrm>
        </p:spPr>
        <p:txBody>
          <a:bodyPr>
            <a:normAutofit/>
          </a:bodyPr>
          <a:lstStyle/>
          <a:p>
            <a:r>
              <a:rPr lang="sk-SK" u="sng" smtClean="0"/>
              <a:t>Základné </a:t>
            </a:r>
            <a:r>
              <a:rPr lang="sk-SK" u="sng" dirty="0" smtClean="0"/>
              <a:t>chyby pozorovania</a:t>
            </a:r>
            <a:r>
              <a:rPr lang="sk-SK" dirty="0" smtClean="0"/>
              <a:t>: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0000"/>
                </a:solidFill>
              </a:rPr>
              <a:t>z</a:t>
            </a:r>
            <a:r>
              <a:rPr lang="sk-SK" sz="2400" dirty="0" smtClean="0">
                <a:solidFill>
                  <a:srgbClr val="FF0000"/>
                </a:solidFill>
              </a:rPr>
              <a:t>ákladná </a:t>
            </a:r>
            <a:r>
              <a:rPr lang="sk-SK" sz="2400" dirty="0" err="1" smtClean="0">
                <a:solidFill>
                  <a:srgbClr val="FF0000"/>
                </a:solidFill>
              </a:rPr>
              <a:t>atribučná</a:t>
            </a:r>
            <a:r>
              <a:rPr lang="sk-SK" sz="2400" dirty="0" smtClean="0">
                <a:solidFill>
                  <a:srgbClr val="FF0000"/>
                </a:solidFill>
              </a:rPr>
              <a:t> chyba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0000"/>
                </a:solidFill>
              </a:rPr>
              <a:t>h</a:t>
            </a:r>
            <a:r>
              <a:rPr lang="sk-SK" sz="2400" dirty="0" smtClean="0">
                <a:solidFill>
                  <a:srgbClr val="FF0000"/>
                </a:solidFill>
              </a:rPr>
              <a:t>aló efekt- chyba prvého dojmu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0000"/>
                </a:solidFill>
              </a:rPr>
              <a:t>c</a:t>
            </a:r>
            <a:r>
              <a:rPr lang="sk-SK" sz="2400" dirty="0" smtClean="0">
                <a:solidFill>
                  <a:srgbClr val="FF0000"/>
                </a:solidFill>
              </a:rPr>
              <a:t>hyba prísnosti – </a:t>
            </a:r>
            <a:r>
              <a:rPr lang="sk-SK" sz="2400" dirty="0" err="1" smtClean="0">
                <a:solidFill>
                  <a:srgbClr val="FF0000"/>
                </a:solidFill>
              </a:rPr>
              <a:t>Golemov</a:t>
            </a:r>
            <a:r>
              <a:rPr lang="sk-SK" sz="2400" dirty="0" smtClean="0">
                <a:solidFill>
                  <a:srgbClr val="FF0000"/>
                </a:solidFill>
              </a:rPr>
              <a:t> efekt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0000"/>
                </a:solidFill>
              </a:rPr>
              <a:t>chyba miernosti – </a:t>
            </a:r>
            <a:r>
              <a:rPr lang="sk-SK" sz="2400" dirty="0" err="1" smtClean="0">
                <a:solidFill>
                  <a:srgbClr val="FF0000"/>
                </a:solidFill>
              </a:rPr>
              <a:t>Pygmalionov</a:t>
            </a:r>
            <a:r>
              <a:rPr lang="sk-SK" sz="2400" dirty="0" smtClean="0">
                <a:solidFill>
                  <a:srgbClr val="FF0000"/>
                </a:solidFill>
              </a:rPr>
              <a:t> efekt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0000"/>
                </a:solidFill>
              </a:rPr>
              <a:t>c</a:t>
            </a:r>
            <a:r>
              <a:rPr lang="sk-SK" sz="2400" dirty="0" smtClean="0">
                <a:solidFill>
                  <a:srgbClr val="FF0000"/>
                </a:solidFill>
              </a:rPr>
              <a:t>hyba centrálnej tendencie</a:t>
            </a:r>
          </a:p>
          <a:p>
            <a:pPr>
              <a:buFontTx/>
              <a:buChar char="-"/>
            </a:pPr>
            <a:r>
              <a:rPr lang="sk-SK" sz="2400" dirty="0" err="1">
                <a:solidFill>
                  <a:srgbClr val="FF0000"/>
                </a:solidFill>
              </a:rPr>
              <a:t>s</a:t>
            </a:r>
            <a:r>
              <a:rPr lang="sk-SK" sz="2400" dirty="0" err="1" smtClean="0">
                <a:solidFill>
                  <a:srgbClr val="FF0000"/>
                </a:solidFill>
              </a:rPr>
              <a:t>tereotypizácia</a:t>
            </a:r>
            <a:endParaRPr lang="sk-SK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400" u="sng" dirty="0" smtClean="0">
                <a:solidFill>
                  <a:schemeClr val="tx1"/>
                </a:solidFill>
              </a:rPr>
              <a:t>Ďalšie</a:t>
            </a:r>
            <a:r>
              <a:rPr lang="sk-SK" sz="2400" dirty="0" smtClean="0">
                <a:solidFill>
                  <a:schemeClr val="tx1"/>
                </a:solidFill>
              </a:rPr>
              <a:t>: </a:t>
            </a:r>
          </a:p>
          <a:p>
            <a:pPr algn="just"/>
            <a:r>
              <a:rPr lang="sk-SK" sz="2400" dirty="0"/>
              <a:t>t</a:t>
            </a:r>
            <a:r>
              <a:rPr lang="sk-SK" sz="2400" dirty="0" smtClean="0"/>
              <a:t>eória osobnosti, </a:t>
            </a:r>
            <a:r>
              <a:rPr lang="sk-SK" sz="2400" dirty="0"/>
              <a:t>o</a:t>
            </a:r>
            <a:r>
              <a:rPr lang="sk-SK" sz="2400" dirty="0" smtClean="0"/>
              <a:t>braz seba, chyba blízkosti, vplyv času, vynechanie, chybné zaznamenanie, efekt očakávania</a:t>
            </a:r>
            <a:endParaRPr lang="sk-SK" sz="2400" dirty="0"/>
          </a:p>
          <a:p>
            <a:pPr marL="0" indent="0">
              <a:buNone/>
            </a:pPr>
            <a:endParaRPr lang="sk-SK" sz="2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522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47" y="1709735"/>
            <a:ext cx="10515600" cy="2359345"/>
          </a:xfrm>
        </p:spPr>
        <p:txBody>
          <a:bodyPr/>
          <a:lstStyle/>
          <a:p>
            <a:pPr algn="ctr"/>
            <a:r>
              <a:rPr lang="sk-SK" dirty="0" smtClean="0"/>
              <a:t>Experiment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90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265043"/>
            <a:ext cx="10515600" cy="808383"/>
          </a:xfrm>
        </p:spPr>
        <p:txBody>
          <a:bodyPr/>
          <a:lstStyle/>
          <a:p>
            <a:pPr algn="ctr"/>
            <a:r>
              <a:rPr b="1" u="sng" dirty="0" smtClean="0">
                <a:solidFill>
                  <a:srgbClr val="FF0000"/>
                </a:solidFill>
              </a:rPr>
              <a:t>Experiment </a:t>
            </a:r>
            <a:endParaRPr lang="sk-SK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8714" y="1350498"/>
            <a:ext cx="10894252" cy="5078437"/>
          </a:xfrm>
        </p:spPr>
        <p:txBody>
          <a:bodyPr>
            <a:normAutofit fontScale="92500" lnSpcReduction="10000"/>
          </a:bodyPr>
          <a:lstStyle/>
          <a:p>
            <a:r>
              <a:rPr dirty="0" smtClean="0"/>
              <a:t>uznávaná univerzálna metóda</a:t>
            </a:r>
          </a:p>
          <a:p>
            <a:r>
              <a:rPr lang="sk-SK" dirty="0"/>
              <a:t>e</a:t>
            </a:r>
            <a:r>
              <a:rPr lang="sk-SK" dirty="0" smtClean="0"/>
              <a:t>xistencia závislej a nezávislej premennej</a:t>
            </a:r>
          </a:p>
          <a:p>
            <a:r>
              <a:rPr lang="sk-SK" dirty="0"/>
              <a:t>Závislá premenná sa mení pod vplyvom nezávislej 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/>
              <a:t>e</a:t>
            </a:r>
            <a:r>
              <a:rPr lang="sk-SK" dirty="0" smtClean="0"/>
              <a:t>xistencia experimentálnej skupiny, kontrolnej skupiny</a:t>
            </a:r>
            <a:endParaRPr dirty="0" smtClean="0"/>
          </a:p>
          <a:p>
            <a:r>
              <a:rPr dirty="0" smtClean="0"/>
              <a:t>vie dokázať kauzálne dôsledky pôsobenia</a:t>
            </a:r>
          </a:p>
          <a:p>
            <a:r>
              <a:rPr dirty="0" smtClean="0"/>
              <a:t>používa sa  na zistenie efektívnosti výchovného alebo vzdelávacieho pôsobenia na osobnosť žiaka.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272" y="2647568"/>
            <a:ext cx="5916530" cy="166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smtClean="0">
                <a:solidFill>
                  <a:srgbClr val="FF0000"/>
                </a:solidFill>
              </a:rPr>
              <a:t>Experiment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 smtClean="0">
                <a:solidFill>
                  <a:srgbClr val="FF0000"/>
                </a:solidFill>
              </a:rPr>
              <a:t>pravý experiment </a:t>
            </a:r>
            <a:r>
              <a:rPr lang="sk-SK" dirty="0" smtClean="0"/>
              <a:t>–</a:t>
            </a:r>
            <a:r>
              <a:rPr dirty="0" smtClean="0"/>
              <a:t> náhodný výber</a:t>
            </a:r>
          </a:p>
          <a:p>
            <a:r>
              <a:rPr dirty="0" err="1" smtClean="0">
                <a:solidFill>
                  <a:srgbClr val="FF0000"/>
                </a:solidFill>
              </a:rPr>
              <a:t>kváziexperiment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–</a:t>
            </a:r>
            <a:r>
              <a:rPr dirty="0" smtClean="0"/>
              <a:t> bez náhodného výberu</a:t>
            </a:r>
          </a:p>
          <a:p>
            <a:endParaRPr dirty="0" smtClean="0"/>
          </a:p>
          <a:p>
            <a:r>
              <a:rPr b="1" u="sng" dirty="0" smtClean="0"/>
              <a:t>Druhy experimentov</a:t>
            </a:r>
            <a:r>
              <a:rPr dirty="0" smtClean="0"/>
              <a:t>:</a:t>
            </a:r>
          </a:p>
          <a:p>
            <a:pPr>
              <a:buNone/>
            </a:pPr>
            <a:r>
              <a:rPr dirty="0" smtClean="0">
                <a:solidFill>
                  <a:srgbClr val="FF0000"/>
                </a:solidFill>
              </a:rPr>
              <a:t>1. laboratórny experiment</a:t>
            </a:r>
            <a:endParaRPr dirty="0" smtClean="0"/>
          </a:p>
          <a:p>
            <a:pPr>
              <a:buNone/>
            </a:pPr>
            <a:r>
              <a:rPr dirty="0" smtClean="0">
                <a:solidFill>
                  <a:srgbClr val="FF0000"/>
                </a:solidFill>
              </a:rPr>
              <a:t>2. terénny experiment </a:t>
            </a:r>
            <a:r>
              <a:rPr dirty="0" smtClean="0"/>
              <a:t>(uskutočňuje sa priamo v teréne, napr. vo fabrike, </a:t>
            </a:r>
            <a:r>
              <a:rPr lang="sk-SK" dirty="0"/>
              <a:t>š</a:t>
            </a:r>
            <a:r>
              <a:rPr lang="sk-SK" dirty="0" smtClean="0"/>
              <a:t>kola</a:t>
            </a:r>
            <a:r>
              <a:rPr dirty="0" smtClean="0"/>
              <a:t> v prírode)</a:t>
            </a:r>
          </a:p>
          <a:p>
            <a:pPr>
              <a:buNone/>
            </a:pPr>
            <a:r>
              <a:rPr dirty="0" smtClean="0">
                <a:solidFill>
                  <a:srgbClr val="FF0000"/>
                </a:solidFill>
              </a:rPr>
              <a:t>3. prirodzený experiment</a:t>
            </a:r>
          </a:p>
          <a:p>
            <a:pPr>
              <a:buNone/>
            </a:pPr>
            <a:r>
              <a:rPr lang="sk-SK" dirty="0">
                <a:solidFill>
                  <a:srgbClr val="FF0000"/>
                </a:solidFill>
              </a:rPr>
              <a:t>4. </a:t>
            </a:r>
            <a:r>
              <a:rPr lang="sk-SK" dirty="0" smtClean="0">
                <a:solidFill>
                  <a:srgbClr val="FF0000"/>
                </a:solidFill>
              </a:rPr>
              <a:t>experiment </a:t>
            </a:r>
            <a:r>
              <a:rPr lang="sk-SK" dirty="0">
                <a:solidFill>
                  <a:srgbClr val="FF0000"/>
                </a:solidFill>
              </a:rPr>
              <a:t>ex post </a:t>
            </a:r>
            <a:r>
              <a:rPr lang="sk-SK" dirty="0" err="1">
                <a:solidFill>
                  <a:srgbClr val="FF0000"/>
                </a:solidFill>
              </a:rPr>
              <a:t>facto</a:t>
            </a:r>
            <a:r>
              <a:rPr lang="sk-SK" dirty="0">
                <a:solidFill>
                  <a:srgbClr val="FF0000"/>
                </a:solidFill>
              </a:rPr>
              <a:t> – </a:t>
            </a:r>
            <a:r>
              <a:rPr lang="sk-SK" dirty="0" smtClean="0">
                <a:solidFill>
                  <a:schemeClr val="tx1"/>
                </a:solidFill>
              </a:rPr>
              <a:t>spracovanie údajov zaznamenaných pôvodne pre iné ciele, podľa dodatočne určenej hypotézy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47" y="1709735"/>
            <a:ext cx="10515600" cy="2359345"/>
          </a:xfrm>
        </p:spPr>
        <p:txBody>
          <a:bodyPr/>
          <a:lstStyle/>
          <a:p>
            <a:pPr algn="ctr"/>
            <a:r>
              <a:rPr lang="sk-SK" dirty="0" smtClean="0"/>
              <a:t>Rozhovor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01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239151"/>
            <a:ext cx="10515600" cy="970671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Rozhovor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1055" y="1385456"/>
            <a:ext cx="10882748" cy="5472544"/>
          </a:xfrm>
        </p:spPr>
        <p:txBody>
          <a:bodyPr/>
          <a:lstStyle/>
          <a:p>
            <a:r>
              <a:rPr dirty="0" smtClean="0"/>
              <a:t>často používaná výskumná metóda</a:t>
            </a:r>
          </a:p>
          <a:p>
            <a:r>
              <a:rPr dirty="0" smtClean="0"/>
              <a:t>priamy kontakt medzi výskumníkom a skúmanou osobou</a:t>
            </a:r>
          </a:p>
          <a:p>
            <a:r>
              <a:rPr dirty="0" smtClean="0"/>
              <a:t>nepriame formy (telefonické alebo on-line interview)</a:t>
            </a:r>
          </a:p>
          <a:p>
            <a:pPr>
              <a:buNone/>
            </a:pPr>
            <a:r>
              <a:rPr dirty="0" smtClean="0">
                <a:solidFill>
                  <a:srgbClr val="FF0000"/>
                </a:solidFill>
              </a:rPr>
              <a:t>Znaky vedeckého interview</a:t>
            </a:r>
            <a:r>
              <a:rPr dirty="0" smtClean="0"/>
              <a:t>(</a:t>
            </a:r>
            <a:r>
              <a:rPr dirty="0" err="1" smtClean="0"/>
              <a:t>Gavora</a:t>
            </a:r>
            <a:r>
              <a:rPr dirty="0" smtClean="0"/>
              <a:t> a kol., 2010): </a:t>
            </a:r>
          </a:p>
          <a:p>
            <a:pPr>
              <a:buNone/>
            </a:pPr>
            <a:r>
              <a:rPr dirty="0" smtClean="0"/>
              <a:t>- jasné odborné zacielenie, </a:t>
            </a:r>
          </a:p>
          <a:p>
            <a:pPr>
              <a:buNone/>
            </a:pPr>
            <a:r>
              <a:rPr dirty="0" smtClean="0"/>
              <a:t>- vopred pripravené témy alebo otázky,</a:t>
            </a:r>
          </a:p>
          <a:p>
            <a:pPr>
              <a:buNone/>
            </a:pPr>
            <a:r>
              <a:rPr dirty="0" smtClean="0"/>
              <a:t>- odpovede sa zaznamenávajú buď na diktafón, alebo sa zapisujú</a:t>
            </a:r>
          </a:p>
          <a:p>
            <a:pPr>
              <a:buNone/>
            </a:pPr>
            <a:r>
              <a:rPr dirty="0" smtClean="0"/>
              <a:t>- odpovede sa kvantitatívne alebo kvalitatívne vyhodnocujú a interpretujú, </a:t>
            </a:r>
          </a:p>
          <a:p>
            <a:pPr>
              <a:buNone/>
            </a:pPr>
            <a:r>
              <a:rPr dirty="0" smtClean="0"/>
              <a:t>- interview realizuje vyškolený odborník. 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594991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b="1" dirty="0" smtClean="0">
                <a:solidFill>
                  <a:srgbClr val="FF0000"/>
                </a:solidFill>
              </a:rPr>
              <a:t>Rozhovor</a:t>
            </a:r>
            <a:endParaRPr lang="sk-SK" sz="4000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3" y="1371600"/>
            <a:ext cx="10515600" cy="4805363"/>
          </a:xfrm>
        </p:spPr>
        <p:txBody>
          <a:bodyPr/>
          <a:lstStyle/>
          <a:p>
            <a:r>
              <a:rPr lang="sk-SK" u="sng" dirty="0" smtClean="0"/>
              <a:t>Typy rozhovoru</a:t>
            </a:r>
          </a:p>
          <a:p>
            <a:pPr>
              <a:buFontTx/>
              <a:buChar char="-"/>
            </a:pPr>
            <a:r>
              <a:rPr lang="sk-SK" sz="2000" dirty="0" smtClean="0">
                <a:solidFill>
                  <a:srgbClr val="FF0000"/>
                </a:solidFill>
              </a:rPr>
              <a:t>Štandardizovaný</a:t>
            </a:r>
          </a:p>
          <a:p>
            <a:pPr>
              <a:buFontTx/>
              <a:buChar char="-"/>
            </a:pPr>
            <a:r>
              <a:rPr lang="sk-SK" sz="2000" dirty="0" smtClean="0">
                <a:solidFill>
                  <a:srgbClr val="FF0000"/>
                </a:solidFill>
              </a:rPr>
              <a:t>Neštandardizovaný/voľný</a:t>
            </a:r>
          </a:p>
          <a:p>
            <a:pPr>
              <a:buFontTx/>
              <a:buChar char="-"/>
            </a:pPr>
            <a:r>
              <a:rPr lang="sk-SK" sz="2000" dirty="0" smtClean="0">
                <a:solidFill>
                  <a:srgbClr val="FF0000"/>
                </a:solidFill>
              </a:rPr>
              <a:t>Individuálny</a:t>
            </a:r>
          </a:p>
          <a:p>
            <a:pPr>
              <a:buFontTx/>
              <a:buChar char="-"/>
            </a:pPr>
            <a:r>
              <a:rPr lang="sk-SK" sz="2000" dirty="0" smtClean="0">
                <a:solidFill>
                  <a:srgbClr val="FF0000"/>
                </a:solidFill>
              </a:rPr>
              <a:t>Skupinový</a:t>
            </a:r>
          </a:p>
          <a:p>
            <a:pPr>
              <a:buFontTx/>
              <a:buChar char="-"/>
            </a:pPr>
            <a:r>
              <a:rPr lang="sk-SK" sz="2000" dirty="0" err="1" smtClean="0">
                <a:solidFill>
                  <a:srgbClr val="FF0000"/>
                </a:solidFill>
              </a:rPr>
              <a:t>Exploratívny</a:t>
            </a:r>
            <a:r>
              <a:rPr lang="sk-SK" sz="2000" dirty="0" smtClean="0">
                <a:solidFill>
                  <a:srgbClr val="FF0000"/>
                </a:solidFill>
              </a:rPr>
              <a:t> (zisťovací)</a:t>
            </a:r>
          </a:p>
          <a:p>
            <a:pPr>
              <a:buFontTx/>
              <a:buChar char="-"/>
            </a:pPr>
            <a:endParaRPr lang="sk-SK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chemeClr val="tx1"/>
                </a:solidFill>
              </a:rPr>
              <a:t>Typy otázok</a:t>
            </a:r>
            <a:r>
              <a:rPr lang="sk-SK" sz="2000" dirty="0" smtClean="0">
                <a:solidFill>
                  <a:srgbClr val="FF0000"/>
                </a:solidFill>
              </a:rPr>
              <a:t>: zatvorené, otvorené, lievikové, škálované....</a:t>
            </a:r>
          </a:p>
          <a:p>
            <a:pPr marL="0" indent="0">
              <a:buNone/>
            </a:pPr>
            <a:endParaRPr lang="sk-SK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Najčastejšie chyby pri kladení otázok?</a:t>
            </a:r>
            <a:endParaRPr lang="sk-S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47" y="1709735"/>
            <a:ext cx="10515600" cy="2359345"/>
          </a:xfrm>
        </p:spPr>
        <p:txBody>
          <a:bodyPr/>
          <a:lstStyle/>
          <a:p>
            <a:pPr algn="ctr"/>
            <a:r>
              <a:rPr lang="sk-SK" dirty="0" smtClean="0"/>
              <a:t>Dotazník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04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smtClean="0">
                <a:solidFill>
                  <a:srgbClr val="FF0000"/>
                </a:solidFill>
              </a:rPr>
              <a:t>Dotazník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najčastejšie používaná metóda </a:t>
            </a:r>
          </a:p>
          <a:p>
            <a:r>
              <a:rPr dirty="0" smtClean="0"/>
              <a:t>rýchle zisťovanie faktov, názorov, postojov, preferencií, hodnôt, motívov, potrieb, záujmov a i. </a:t>
            </a:r>
          </a:p>
          <a:p>
            <a:r>
              <a:rPr dirty="0" smtClean="0"/>
              <a:t>dôkladne premyslená štruktúra</a:t>
            </a:r>
          </a:p>
          <a:p>
            <a:r>
              <a:rPr dirty="0" smtClean="0"/>
              <a:t>písomná forma</a:t>
            </a:r>
          </a:p>
          <a:p>
            <a:pPr>
              <a:buNone/>
            </a:pPr>
            <a:r>
              <a:rPr lang="sk-SK" b="1" u="sng" dirty="0" smtClean="0"/>
              <a:t>D</a:t>
            </a:r>
            <a:r>
              <a:rPr b="1" u="sng" dirty="0" smtClean="0"/>
              <a:t>ve časti: </a:t>
            </a:r>
          </a:p>
          <a:p>
            <a:pPr>
              <a:buNone/>
            </a:pPr>
            <a:r>
              <a:rPr dirty="0" smtClean="0">
                <a:solidFill>
                  <a:srgbClr val="FF0000"/>
                </a:solidFill>
              </a:rPr>
              <a:t>1. </a:t>
            </a:r>
            <a:r>
              <a:rPr dirty="0" err="1" smtClean="0">
                <a:solidFill>
                  <a:srgbClr val="FF0000"/>
                </a:solidFill>
              </a:rPr>
              <a:t>podnetová</a:t>
            </a:r>
            <a:r>
              <a:rPr dirty="0" smtClean="0">
                <a:solidFill>
                  <a:srgbClr val="FF0000"/>
                </a:solidFill>
              </a:rPr>
              <a:t> časť</a:t>
            </a:r>
            <a:r>
              <a:rPr dirty="0" smtClean="0"/>
              <a:t>: otázka alebo oznamovacia veta, </a:t>
            </a:r>
          </a:p>
          <a:p>
            <a:pPr>
              <a:buNone/>
            </a:pPr>
            <a:r>
              <a:rPr dirty="0" smtClean="0">
                <a:solidFill>
                  <a:srgbClr val="FF0000"/>
                </a:solidFill>
              </a:rPr>
              <a:t>2. </a:t>
            </a:r>
            <a:r>
              <a:rPr dirty="0" err="1" smtClean="0">
                <a:solidFill>
                  <a:srgbClr val="FF0000"/>
                </a:solidFill>
              </a:rPr>
              <a:t>odpoveďová</a:t>
            </a:r>
            <a:r>
              <a:rPr dirty="0" smtClean="0">
                <a:solidFill>
                  <a:srgbClr val="FF0000"/>
                </a:solidFill>
              </a:rPr>
              <a:t> časť</a:t>
            </a:r>
            <a:r>
              <a:rPr dirty="0" smtClean="0"/>
              <a:t>: odpovede alebo voľné riadky.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30"/>
            <a:ext cx="10515600" cy="60228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b="1" dirty="0" smtClean="0">
                <a:solidFill>
                  <a:srgbClr val="FF0000"/>
                </a:solidFill>
              </a:rPr>
              <a:t>Psychologický výskum</a:t>
            </a:r>
            <a:endParaRPr lang="sk-SK" sz="4000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0574" y="1219200"/>
            <a:ext cx="11234995" cy="545989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výskum </a:t>
            </a:r>
            <a:r>
              <a:rPr lang="sk-SK" dirty="0"/>
              <a:t>– cielený postup zisťovania určitých zákonitostí použitím vedeckých </a:t>
            </a:r>
            <a:r>
              <a:rPr lang="sk-SK" dirty="0" smtClean="0"/>
              <a:t>metód</a:t>
            </a:r>
          </a:p>
          <a:p>
            <a:endParaRPr lang="sk-SK" b="1" dirty="0"/>
          </a:p>
          <a:p>
            <a:endParaRPr lang="sk-SK" b="1" dirty="0"/>
          </a:p>
          <a:p>
            <a:r>
              <a:rPr lang="sk-SK" b="1" dirty="0" smtClean="0">
                <a:solidFill>
                  <a:srgbClr val="00B050"/>
                </a:solidFill>
              </a:rPr>
              <a:t>cieľ</a:t>
            </a:r>
            <a:r>
              <a:rPr lang="sk-SK" dirty="0" smtClean="0"/>
              <a:t>: získať </a:t>
            </a:r>
            <a:r>
              <a:rPr lang="sk-SK" dirty="0"/>
              <a:t>poznatky o ľudskej psychike, ktoré umožnia popis, vysvetlenie, predpovedanie a ovplyvňovanie psychických javov a procesov. </a:t>
            </a:r>
            <a:endParaRPr lang="sk-SK" dirty="0" smtClean="0"/>
          </a:p>
          <a:p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787015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000" b="1" dirty="0" smtClean="0">
                <a:solidFill>
                  <a:srgbClr val="FF0000"/>
                </a:solidFill>
              </a:rPr>
              <a:t>Formy dotazníkov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u="sng" dirty="0"/>
              <a:t>podľa spôsobu odpovedania</a:t>
            </a:r>
            <a:r>
              <a:rPr lang="sk-SK" sz="2400" dirty="0"/>
              <a:t>:</a:t>
            </a:r>
          </a:p>
          <a:p>
            <a:pPr lvl="1"/>
            <a:r>
              <a:rPr lang="sk-SK" i="1" dirty="0"/>
              <a:t>uzavretá forma </a:t>
            </a:r>
            <a:r>
              <a:rPr lang="sk-SK" dirty="0"/>
              <a:t>/otázky s možnosťami voľby z viacerých alternatív/</a:t>
            </a:r>
          </a:p>
          <a:p>
            <a:pPr lvl="1"/>
            <a:r>
              <a:rPr lang="sk-SK" i="1" dirty="0"/>
              <a:t>otvorená forma </a:t>
            </a:r>
            <a:r>
              <a:rPr lang="sk-SK" dirty="0"/>
              <a:t>/vyžaduje tvorbu odpovedí/</a:t>
            </a:r>
          </a:p>
          <a:p>
            <a:pPr marL="0" indent="0">
              <a:buNone/>
            </a:pPr>
            <a:r>
              <a:rPr lang="sk-SK" sz="2400" u="sng" dirty="0"/>
              <a:t>podľa spôsobu získavania</a:t>
            </a:r>
            <a:r>
              <a:rPr lang="sk-SK" sz="2400" dirty="0"/>
              <a:t>:</a:t>
            </a:r>
          </a:p>
          <a:p>
            <a:pPr lvl="1"/>
            <a:r>
              <a:rPr lang="sk-SK" i="1" dirty="0"/>
              <a:t>posielané poštou (e-mail)</a:t>
            </a:r>
            <a:endParaRPr lang="sk-SK" dirty="0"/>
          </a:p>
          <a:p>
            <a:pPr lvl="1"/>
            <a:r>
              <a:rPr lang="sk-SK" i="1" dirty="0"/>
              <a:t>administrované prostredníctvom tretej osoby </a:t>
            </a:r>
            <a:r>
              <a:rPr lang="sk-SK" dirty="0"/>
              <a:t>/poverenie inej osoby/</a:t>
            </a:r>
          </a:p>
          <a:p>
            <a:pPr lvl="1"/>
            <a:r>
              <a:rPr lang="sk-SK" i="1" dirty="0"/>
              <a:t>osobne administrované</a:t>
            </a:r>
            <a:endParaRPr lang="sk-SK" dirty="0"/>
          </a:p>
          <a:p>
            <a:pPr marL="0" indent="0">
              <a:buNone/>
            </a:pPr>
            <a:r>
              <a:rPr lang="sk-SK" sz="2400" u="sng" dirty="0"/>
              <a:t>podľa cieľa</a:t>
            </a:r>
            <a:r>
              <a:rPr lang="sk-SK" sz="2400" dirty="0"/>
              <a:t>:</a:t>
            </a:r>
          </a:p>
          <a:p>
            <a:pPr lvl="1"/>
            <a:r>
              <a:rPr lang="sk-SK" i="1" dirty="0"/>
              <a:t>prieskumný dotazník </a:t>
            </a:r>
            <a:r>
              <a:rPr lang="sk-SK" dirty="0"/>
              <a:t>/nesleduje príčinno-následné vzťahy medzi javmi</a:t>
            </a:r>
            <a:r>
              <a:rPr lang="sk-SK" i="1" dirty="0"/>
              <a:t>/</a:t>
            </a:r>
            <a:r>
              <a:rPr lang="sk-SK" dirty="0"/>
              <a:t> </a:t>
            </a:r>
          </a:p>
          <a:p>
            <a:pPr lvl="1"/>
            <a:r>
              <a:rPr lang="sk-SK" i="1" dirty="0"/>
              <a:t>výskumný dotazník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70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457831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Otázky dotazníka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3" y="1060704"/>
            <a:ext cx="10515600" cy="5116259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Zatvorené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592" y="1655064"/>
            <a:ext cx="6556248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457831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Otázky dotazníka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03504" y="1060704"/>
            <a:ext cx="10972800" cy="5422392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Otvorené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r>
              <a:rPr lang="sk-SK" dirty="0" err="1" smtClean="0">
                <a:solidFill>
                  <a:srgbClr val="FF0000"/>
                </a:solidFill>
              </a:rPr>
              <a:t>Polouzatvorené</a:t>
            </a:r>
            <a:r>
              <a:rPr lang="sk-SK" dirty="0" smtClean="0">
                <a:solidFill>
                  <a:srgbClr val="FF0000"/>
                </a:solidFill>
              </a:rPr>
              <a:t> otázky</a:t>
            </a:r>
          </a:p>
          <a:p>
            <a:endParaRPr lang="sk-SK" dirty="0" smtClean="0">
              <a:solidFill>
                <a:srgbClr val="FF0000"/>
              </a:solidFill>
            </a:endParaRPr>
          </a:p>
          <a:p>
            <a:endParaRPr lang="sk-SK" dirty="0">
              <a:solidFill>
                <a:srgbClr val="FF0000"/>
              </a:solidFill>
            </a:endParaRPr>
          </a:p>
          <a:p>
            <a:endParaRPr lang="sk-SK" dirty="0" smtClean="0">
              <a:solidFill>
                <a:srgbClr val="FF0000"/>
              </a:solidFill>
            </a:endParaRPr>
          </a:p>
          <a:p>
            <a:r>
              <a:rPr lang="sk-SK" dirty="0" err="1" smtClean="0">
                <a:solidFill>
                  <a:srgbClr val="FF0000"/>
                </a:solidFill>
              </a:rPr>
              <a:t>Projektívne</a:t>
            </a:r>
            <a:r>
              <a:rPr lang="sk-SK" dirty="0" smtClean="0">
                <a:solidFill>
                  <a:srgbClr val="FF0000"/>
                </a:solidFill>
              </a:rPr>
              <a:t> otázky</a:t>
            </a:r>
          </a:p>
          <a:p>
            <a:pPr marL="0" indent="0" algn="ctr">
              <a:buNone/>
            </a:pPr>
            <a:r>
              <a:rPr lang="sk-SK" sz="2000" i="1" dirty="0" smtClean="0">
                <a:solidFill>
                  <a:schemeClr val="bg1">
                    <a:lumMod val="65000"/>
                  </a:schemeClr>
                </a:solidFill>
              </a:rPr>
              <a:t>Akú farbu máš najradšej?</a:t>
            </a:r>
            <a:endParaRPr lang="sk-SK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905" y="1371600"/>
            <a:ext cx="8340458" cy="153619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46" y="3419856"/>
            <a:ext cx="6532626" cy="1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503551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Posudzovacie škály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39496" y="868680"/>
            <a:ext cx="11018520" cy="5308283"/>
          </a:xfrm>
        </p:spPr>
        <p:txBody>
          <a:bodyPr/>
          <a:lstStyle/>
          <a:p>
            <a:r>
              <a:rPr lang="sk-SK" dirty="0"/>
              <a:t> </a:t>
            </a:r>
            <a:r>
              <a:rPr lang="sk-SK" sz="2400" dirty="0"/>
              <a:t>merací nástroj, ktorý umožňuje zisťovať vlastnosti ľudí, frekvenciu alebo intenzitu rôznych stránok osobnosti človeka alebo jeho činností</a:t>
            </a:r>
            <a:r>
              <a:rPr lang="sk-SK" sz="2400" dirty="0" smtClean="0"/>
              <a:t>.</a:t>
            </a:r>
          </a:p>
          <a:p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Formy škál</a:t>
            </a:r>
            <a:endParaRPr lang="sk-SK" sz="2400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1883664"/>
            <a:ext cx="5331714" cy="44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6139" y="365129"/>
            <a:ext cx="10515600" cy="329815"/>
          </a:xfrm>
        </p:spPr>
        <p:txBody>
          <a:bodyPr>
            <a:noAutofit/>
          </a:bodyPr>
          <a:lstStyle/>
          <a:p>
            <a:pPr algn="ctr"/>
            <a:r>
              <a:rPr lang="sk-SK" sz="3600" b="1" dirty="0">
                <a:solidFill>
                  <a:srgbClr val="FF0000"/>
                </a:solidFill>
              </a:rPr>
              <a:t>Posudzovacie </a:t>
            </a:r>
            <a:r>
              <a:rPr lang="sk-SK" sz="3600" b="1" dirty="0" smtClean="0">
                <a:solidFill>
                  <a:srgbClr val="FF0000"/>
                </a:solidFill>
              </a:rPr>
              <a:t>škály - druhy</a:t>
            </a:r>
            <a:endParaRPr lang="sk-SK" sz="36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66928" y="1069848"/>
            <a:ext cx="10991088" cy="534924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Poradové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tx1"/>
                </a:solidFill>
              </a:rPr>
              <a:t>škály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>
                <a:solidFill>
                  <a:srgbClr val="FF0000"/>
                </a:solidFill>
              </a:rPr>
              <a:t>Intervalové </a:t>
            </a:r>
            <a:r>
              <a:rPr lang="sk-SK" dirty="0" smtClean="0">
                <a:solidFill>
                  <a:schemeClr val="tx1"/>
                </a:solidFill>
              </a:rPr>
              <a:t>škály</a:t>
            </a:r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661" y="1069848"/>
            <a:ext cx="7261686" cy="269481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822" y="4349686"/>
            <a:ext cx="4280154" cy="139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540127"/>
          </a:xfrm>
        </p:spPr>
        <p:txBody>
          <a:bodyPr>
            <a:noAutofit/>
          </a:bodyPr>
          <a:lstStyle/>
          <a:p>
            <a:pPr algn="ctr"/>
            <a:r>
              <a:rPr lang="sk-SK" sz="3600" b="1" dirty="0">
                <a:solidFill>
                  <a:srgbClr val="FF0000"/>
                </a:solidFill>
              </a:rPr>
              <a:t>Posudzovacie škály - druhy</a:t>
            </a:r>
            <a:endParaRPr lang="sk-SK" sz="36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10187" y="1271016"/>
            <a:ext cx="10515600" cy="4905947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Bipolárne </a:t>
            </a:r>
            <a:r>
              <a:rPr lang="sk-SK" dirty="0" smtClean="0">
                <a:solidFill>
                  <a:schemeClr val="tx1"/>
                </a:solidFill>
              </a:rPr>
              <a:t>škály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</a:endParaRPr>
          </a:p>
          <a:p>
            <a:r>
              <a:rPr lang="sk-SK" dirty="0" err="1">
                <a:solidFill>
                  <a:srgbClr val="FF0000"/>
                </a:solidFill>
              </a:rPr>
              <a:t>Likertove</a:t>
            </a:r>
            <a:r>
              <a:rPr lang="sk-SK" dirty="0"/>
              <a:t> škály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925" y="1549908"/>
            <a:ext cx="3969830" cy="104698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266" y="4355972"/>
            <a:ext cx="8606065" cy="119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47" y="1709735"/>
            <a:ext cx="10515600" cy="2359345"/>
          </a:xfrm>
        </p:spPr>
        <p:txBody>
          <a:bodyPr/>
          <a:lstStyle/>
          <a:p>
            <a:pPr algn="ctr"/>
            <a:r>
              <a:rPr lang="sk-SK" dirty="0" err="1" smtClean="0"/>
              <a:t>Sociometria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95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475013"/>
            <a:ext cx="10515600" cy="878774"/>
          </a:xfrm>
        </p:spPr>
        <p:txBody>
          <a:bodyPr>
            <a:normAutofit/>
          </a:bodyPr>
          <a:lstStyle/>
          <a:p>
            <a:pPr algn="ctr"/>
            <a:r>
              <a:rPr b="1" dirty="0" err="1" smtClean="0">
                <a:solidFill>
                  <a:srgbClr val="FF0000"/>
                </a:solidFill>
              </a:rPr>
              <a:t>Sociometria</a:t>
            </a:r>
            <a:r>
              <a:rPr b="1" dirty="0" smtClean="0">
                <a:solidFill>
                  <a:srgbClr val="FF0000"/>
                </a:solidFill>
              </a:rPr>
              <a:t>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3" y="2125683"/>
            <a:ext cx="10515600" cy="4051280"/>
          </a:xfrm>
        </p:spPr>
        <p:txBody>
          <a:bodyPr/>
          <a:lstStyle/>
          <a:p>
            <a:r>
              <a:rPr dirty="0" smtClean="0"/>
              <a:t>špecifický druh dotazníka</a:t>
            </a:r>
          </a:p>
          <a:p>
            <a:r>
              <a:rPr dirty="0" smtClean="0"/>
              <a:t>skúmanie sociálnych vzťahov a vnútornej štruktúry skupín</a:t>
            </a:r>
          </a:p>
          <a:p>
            <a:r>
              <a:rPr dirty="0" smtClean="0"/>
              <a:t>skúmanie miery vplyvu a obľuby jednotlivých členov skupiny, ich aktuálnu pozíciu v skupine</a:t>
            </a:r>
          </a:p>
          <a:p>
            <a:r>
              <a:rPr lang="sk-SK" dirty="0" smtClean="0"/>
              <a:t>Autor. </a:t>
            </a:r>
            <a:r>
              <a:rPr lang="sk-SK" dirty="0" err="1" smtClean="0"/>
              <a:t>Moreno</a:t>
            </a:r>
            <a:endParaRPr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smtClean="0">
                <a:solidFill>
                  <a:srgbClr val="FF0000"/>
                </a:solidFill>
              </a:rPr>
              <a:t>Princíp sociometrie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 smtClean="0"/>
              <a:t>voľba členov, pričom táto voľba môže byť pozitívna alebo negatívna</a:t>
            </a:r>
          </a:p>
          <a:p>
            <a:endParaRPr dirty="0" smtClean="0"/>
          </a:p>
          <a:p>
            <a:pPr>
              <a:buNone/>
            </a:pPr>
            <a:r>
              <a:rPr u="sng" dirty="0" err="1" smtClean="0"/>
              <a:t>Sociometria</a:t>
            </a:r>
            <a:r>
              <a:rPr u="sng" dirty="0" smtClean="0"/>
              <a:t> sa môže zameriavať na skúmanie</a:t>
            </a:r>
            <a:r>
              <a:rPr dirty="0" smtClean="0"/>
              <a:t>:</a:t>
            </a:r>
          </a:p>
          <a:p>
            <a:r>
              <a:rPr dirty="0" smtClean="0">
                <a:solidFill>
                  <a:srgbClr val="FF0000"/>
                </a:solidFill>
              </a:rPr>
              <a:t> pozitívnych volieb</a:t>
            </a:r>
            <a:r>
              <a:rPr dirty="0" smtClean="0"/>
              <a:t>: príťažlivosť, náklonnosť medzi členmi skupiny,</a:t>
            </a:r>
          </a:p>
          <a:p>
            <a:r>
              <a:rPr lang="sk-SK" dirty="0">
                <a:solidFill>
                  <a:srgbClr val="FF0000"/>
                </a:solidFill>
              </a:rPr>
              <a:t>n</a:t>
            </a:r>
            <a:r>
              <a:rPr dirty="0" smtClean="0">
                <a:solidFill>
                  <a:srgbClr val="FF0000"/>
                </a:solidFill>
              </a:rPr>
              <a:t>egatívnych volieb</a:t>
            </a:r>
            <a:r>
              <a:rPr dirty="0" smtClean="0"/>
              <a:t>: averziu, nesympatiu, odmietanie členov skupiny</a:t>
            </a:r>
          </a:p>
          <a:p>
            <a:endParaRPr lang="sk-SK" dirty="0"/>
          </a:p>
          <a:p>
            <a:r>
              <a:rPr lang="sk-SK" dirty="0" smtClean="0"/>
              <a:t>Ľubovoľný </a:t>
            </a:r>
            <a:r>
              <a:rPr lang="sk-SK" dirty="0" err="1" smtClean="0"/>
              <a:t>vs</a:t>
            </a:r>
            <a:r>
              <a:rPr lang="sk-SK" dirty="0" smtClean="0"/>
              <a:t>. stanovený počet volieb</a:t>
            </a:r>
          </a:p>
          <a:p>
            <a:endParaRPr lang="sk-SK" dirty="0"/>
          </a:p>
          <a:p>
            <a:r>
              <a:rPr lang="sk-SK" sz="2000" i="1" dirty="0" smtClean="0">
                <a:solidFill>
                  <a:srgbClr val="FF0000"/>
                </a:solidFill>
              </a:rPr>
              <a:t>Výhody? nevýhody?</a:t>
            </a:r>
            <a:endParaRPr lang="sk-SK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smtClean="0">
                <a:solidFill>
                  <a:srgbClr val="FF0000"/>
                </a:solidFill>
              </a:rPr>
              <a:t>Zásady sociometrie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smtClean="0"/>
              <a:t>1. Stanovte jasné hranice skupiny. </a:t>
            </a:r>
          </a:p>
          <a:p>
            <a:pPr>
              <a:buNone/>
            </a:pPr>
            <a:r>
              <a:rPr smtClean="0"/>
              <a:t>2. Stanovte presný počet volieb. </a:t>
            </a:r>
          </a:p>
          <a:p>
            <a:pPr>
              <a:buNone/>
            </a:pPr>
            <a:r>
              <a:rPr smtClean="0"/>
              <a:t>3. Presne určte hľadisko voľby, napr. či majú vybrať spolužiaka ako partnera pri práci, ako hovorcu triedy a pod. </a:t>
            </a:r>
          </a:p>
          <a:p>
            <a:pPr>
              <a:buNone/>
            </a:pPr>
            <a:r>
              <a:rPr smtClean="0"/>
              <a:t>4. Sformulujte jasnú a konkrétnu otázku. </a:t>
            </a:r>
          </a:p>
          <a:p>
            <a:pPr>
              <a:buNone/>
            </a:pPr>
            <a:r>
              <a:rPr smtClean="0"/>
              <a:t>5. Každému členovi skupiny dajte zoznam všetkých členov skupiny. </a:t>
            </a:r>
          </a:p>
          <a:p>
            <a:pPr>
              <a:buNone/>
            </a:pPr>
            <a:r>
              <a:rPr smtClean="0"/>
              <a:t>6. Vyzvite členov skupiny, aby odpovedali na otázku uvedením konkrétneho mena (mien) z predloženého zoznamu.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47" y="1709736"/>
            <a:ext cx="10515600" cy="2146648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smtClean="0">
                <a:solidFill>
                  <a:srgbClr val="FF0000"/>
                </a:solidFill>
              </a:rPr>
              <a:t>Výskumné metódy v psychológii</a:t>
            </a:r>
            <a:endParaRPr lang="sk-SK" sz="4800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85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650085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Vyhodnotenie </a:t>
            </a:r>
            <a:r>
              <a:rPr lang="sk-SK" b="1" dirty="0" err="1">
                <a:solidFill>
                  <a:srgbClr val="FF0000"/>
                </a:solidFill>
              </a:rPr>
              <a:t>sociometrie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3" y="1162050"/>
            <a:ext cx="10515600" cy="5014913"/>
          </a:xfrm>
        </p:spPr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</a:rPr>
              <a:t>Sociometrická</a:t>
            </a:r>
            <a:r>
              <a:rPr lang="sk-SK" dirty="0" smtClean="0">
                <a:solidFill>
                  <a:srgbClr val="FF0000"/>
                </a:solidFill>
              </a:rPr>
              <a:t> matica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825627"/>
            <a:ext cx="11029953" cy="38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512695"/>
          </a:xfrm>
        </p:spPr>
        <p:txBody>
          <a:bodyPr>
            <a:normAutofit fontScale="90000"/>
          </a:bodyPr>
          <a:lstStyle/>
          <a:p>
            <a:pPr algn="ctr"/>
            <a:r>
              <a:rPr b="1" dirty="0" smtClean="0">
                <a:solidFill>
                  <a:srgbClr val="FF0000"/>
                </a:solidFill>
              </a:rPr>
              <a:t>Vyhodnotenie </a:t>
            </a:r>
            <a:r>
              <a:rPr b="1" dirty="0" err="1" smtClean="0">
                <a:solidFill>
                  <a:srgbClr val="FF0000"/>
                </a:solidFill>
              </a:rPr>
              <a:t>sociometrie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3" y="1435608"/>
            <a:ext cx="10515600" cy="4741355"/>
          </a:xfrm>
        </p:spPr>
        <p:txBody>
          <a:bodyPr/>
          <a:lstStyle/>
          <a:p>
            <a:pPr marL="0" indent="0">
              <a:buNone/>
            </a:pPr>
            <a:r>
              <a:rPr lang="sk-SK" dirty="0" err="1" smtClean="0">
                <a:solidFill>
                  <a:srgbClr val="FF0000"/>
                </a:solidFill>
              </a:rPr>
              <a:t>S</a:t>
            </a:r>
            <a:r>
              <a:rPr dirty="0" err="1" smtClean="0">
                <a:solidFill>
                  <a:srgbClr val="FF0000"/>
                </a:solidFill>
              </a:rPr>
              <a:t>ociometrická</a:t>
            </a:r>
            <a:r>
              <a:rPr dirty="0" smtClean="0">
                <a:solidFill>
                  <a:srgbClr val="FF0000"/>
                </a:solidFill>
              </a:rPr>
              <a:t> matica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156" y="2244184"/>
            <a:ext cx="6266307" cy="3580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625471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Vyhodnotenie </a:t>
            </a:r>
            <a:r>
              <a:rPr lang="sk-SK" b="1" dirty="0" err="1">
                <a:solidFill>
                  <a:srgbClr val="FF0000"/>
                </a:solidFill>
              </a:rPr>
              <a:t>sociometrie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95300" y="1352550"/>
            <a:ext cx="11353800" cy="5048250"/>
          </a:xfrm>
        </p:spPr>
        <p:txBody>
          <a:bodyPr/>
          <a:lstStyle/>
          <a:p>
            <a:pPr marL="0" indent="0">
              <a:buNone/>
            </a:pPr>
            <a:r>
              <a:rPr lang="sk-SK" dirty="0" err="1" smtClean="0">
                <a:solidFill>
                  <a:srgbClr val="FF0000"/>
                </a:solidFill>
              </a:rPr>
              <a:t>Sociogram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29" y="1849607"/>
            <a:ext cx="9966221" cy="45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568321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Vyhodnotenie </a:t>
            </a:r>
            <a:r>
              <a:rPr lang="sk-SK" b="1" dirty="0" err="1">
                <a:solidFill>
                  <a:srgbClr val="FF0000"/>
                </a:solidFill>
              </a:rPr>
              <a:t>sociometrie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419100" y="1257300"/>
            <a:ext cx="11315700" cy="5181600"/>
          </a:xfrm>
        </p:spPr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</a:rPr>
              <a:t>Sociogram</a:t>
            </a:r>
            <a:r>
              <a:rPr lang="sk-SK" dirty="0" smtClean="0">
                <a:solidFill>
                  <a:srgbClr val="FF0000"/>
                </a:solidFill>
              </a:rPr>
              <a:t> - tabuľkový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534" y="1677898"/>
            <a:ext cx="5701316" cy="50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750439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</a:rPr>
              <a:t>Vyhodnotenie </a:t>
            </a:r>
            <a:r>
              <a:rPr lang="sk-SK" sz="3600" b="1" dirty="0" err="1" smtClean="0">
                <a:solidFill>
                  <a:srgbClr val="FF0000"/>
                </a:solidFill>
              </a:rPr>
              <a:t>sociometrie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667512" y="1380744"/>
            <a:ext cx="10686291" cy="4796219"/>
          </a:xfrm>
        </p:spPr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</a:rPr>
              <a:t>Sociogram</a:t>
            </a:r>
            <a:r>
              <a:rPr lang="sk-SK" dirty="0" smtClean="0">
                <a:solidFill>
                  <a:srgbClr val="FF0000"/>
                </a:solidFill>
              </a:rPr>
              <a:t> - kruhový</a:t>
            </a:r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sz="1600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161" y="1847850"/>
            <a:ext cx="6044389" cy="459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838203" y="319410"/>
            <a:ext cx="10515600" cy="45719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38150" y="895350"/>
            <a:ext cx="11449050" cy="5505450"/>
          </a:xfrm>
        </p:spPr>
        <p:txBody>
          <a:bodyPr>
            <a:normAutofit/>
          </a:bodyPr>
          <a:lstStyle/>
          <a:p>
            <a:r>
              <a:rPr lang="sk-SK" b="1" u="sng" dirty="0" smtClean="0"/>
              <a:t>Analýza </a:t>
            </a:r>
            <a:r>
              <a:rPr lang="sk-SK" b="1" u="sng" dirty="0" err="1" smtClean="0"/>
              <a:t>sociogramu</a:t>
            </a:r>
            <a:endParaRPr lang="sk-SK" b="1" u="sng" dirty="0" smtClean="0"/>
          </a:p>
          <a:p>
            <a:endParaRPr lang="sk-SK" dirty="0"/>
          </a:p>
          <a:p>
            <a:r>
              <a:rPr lang="sk-SK" i="1" dirty="0">
                <a:solidFill>
                  <a:srgbClr val="FF0000"/>
                </a:solidFill>
              </a:rPr>
              <a:t>p</a:t>
            </a:r>
            <a:r>
              <a:rPr lang="sk-SK" i="1" dirty="0" smtClean="0">
                <a:solidFill>
                  <a:srgbClr val="FF0000"/>
                </a:solidFill>
              </a:rPr>
              <a:t>ozitívna alebo obľúbená osoba</a:t>
            </a:r>
          </a:p>
          <a:p>
            <a:r>
              <a:rPr lang="sk-SK" i="1" dirty="0">
                <a:solidFill>
                  <a:srgbClr val="FF0000"/>
                </a:solidFill>
              </a:rPr>
              <a:t>n</a:t>
            </a:r>
            <a:r>
              <a:rPr lang="sk-SK" i="1" dirty="0" smtClean="0">
                <a:solidFill>
                  <a:srgbClr val="FF0000"/>
                </a:solidFill>
              </a:rPr>
              <a:t>egatívna alebo odmietaná osoba</a:t>
            </a:r>
          </a:p>
          <a:p>
            <a:r>
              <a:rPr lang="sk-SK" i="1" dirty="0">
                <a:solidFill>
                  <a:srgbClr val="FF0000"/>
                </a:solidFill>
              </a:rPr>
              <a:t>i</a:t>
            </a:r>
            <a:r>
              <a:rPr lang="sk-SK" i="1" dirty="0" smtClean="0">
                <a:solidFill>
                  <a:srgbClr val="FF0000"/>
                </a:solidFill>
              </a:rPr>
              <a:t>zolovaná osoba</a:t>
            </a:r>
          </a:p>
          <a:p>
            <a:r>
              <a:rPr lang="sk-SK" i="1" dirty="0">
                <a:solidFill>
                  <a:srgbClr val="FF0000"/>
                </a:solidFill>
              </a:rPr>
              <a:t>k</a:t>
            </a:r>
            <a:r>
              <a:rPr lang="sk-SK" i="1" dirty="0" smtClean="0">
                <a:solidFill>
                  <a:srgbClr val="FF0000"/>
                </a:solidFill>
              </a:rPr>
              <a:t>liky</a:t>
            </a:r>
          </a:p>
          <a:p>
            <a:r>
              <a:rPr lang="sk-SK" i="1" dirty="0">
                <a:solidFill>
                  <a:srgbClr val="FF0000"/>
                </a:solidFill>
              </a:rPr>
              <a:t>p</a:t>
            </a:r>
            <a:r>
              <a:rPr lang="sk-SK" i="1" dirty="0" smtClean="0">
                <a:solidFill>
                  <a:srgbClr val="FF0000"/>
                </a:solidFill>
              </a:rPr>
              <a:t>riateľské dvojice</a:t>
            </a:r>
          </a:p>
          <a:p>
            <a:r>
              <a:rPr lang="sk-SK" i="1" dirty="0">
                <a:solidFill>
                  <a:srgbClr val="FF0000"/>
                </a:solidFill>
              </a:rPr>
              <a:t>n</a:t>
            </a:r>
            <a:r>
              <a:rPr lang="sk-SK" i="1" dirty="0" smtClean="0">
                <a:solidFill>
                  <a:srgbClr val="FF0000"/>
                </a:solidFill>
              </a:rPr>
              <a:t>epriateľské dvojice, trojice</a:t>
            </a:r>
          </a:p>
          <a:p>
            <a:r>
              <a:rPr lang="sk-SK" dirty="0" smtClean="0"/>
              <a:t>...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43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739771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FF0000"/>
                </a:solidFill>
              </a:rPr>
              <a:t>Vyhodnotenie </a:t>
            </a:r>
            <a:r>
              <a:rPr lang="sk-SK" sz="4000" b="1" dirty="0" err="1">
                <a:solidFill>
                  <a:srgbClr val="FF0000"/>
                </a:solidFill>
              </a:rPr>
              <a:t>sociometrie</a:t>
            </a:r>
            <a:endParaRPr lang="sk-SK" sz="4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3" y="1390650"/>
            <a:ext cx="10515600" cy="4786313"/>
          </a:xfrm>
        </p:spPr>
        <p:txBody>
          <a:bodyPr/>
          <a:lstStyle/>
          <a:p>
            <a:pPr marL="0" indent="0">
              <a:buNone/>
            </a:pPr>
            <a:r>
              <a:rPr lang="sk-SK" dirty="0" err="1" smtClean="0">
                <a:solidFill>
                  <a:srgbClr val="FF0000"/>
                </a:solidFill>
              </a:rPr>
              <a:t>Sociometrický</a:t>
            </a:r>
            <a:r>
              <a:rPr lang="sk-SK" dirty="0" smtClean="0">
                <a:solidFill>
                  <a:srgbClr val="FF0000"/>
                </a:solidFill>
              </a:rPr>
              <a:t> index</a:t>
            </a:r>
          </a:p>
          <a:p>
            <a:r>
              <a:rPr lang="sk-SK" dirty="0" smtClean="0"/>
              <a:t>vyjadrenie </a:t>
            </a:r>
            <a:r>
              <a:rPr lang="sk-SK" dirty="0"/>
              <a:t>volieb v číselnej forme rôznymi matematicko-štatistickými metódami. 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3091435"/>
            <a:ext cx="5833872" cy="285216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537" y="3313186"/>
            <a:ext cx="5251708" cy="26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439543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Vyhodnotenie </a:t>
            </a:r>
            <a:r>
              <a:rPr lang="sk-SK" b="1" dirty="0" err="1">
                <a:solidFill>
                  <a:srgbClr val="FF0000"/>
                </a:solidFill>
              </a:rPr>
              <a:t>sociometrie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57784" y="1197864"/>
            <a:ext cx="11155680" cy="5248656"/>
          </a:xfrm>
        </p:spPr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</a:rPr>
              <a:t>Sociometrický</a:t>
            </a:r>
            <a:r>
              <a:rPr lang="sk-SK" dirty="0" smtClean="0">
                <a:solidFill>
                  <a:srgbClr val="FF0000"/>
                </a:solidFill>
              </a:rPr>
              <a:t> index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992" y="1989338"/>
            <a:ext cx="5522976" cy="445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9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85102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Varianty sociometrie pre školskú prax</a:t>
            </a:r>
            <a:r>
              <a:rPr lang="it-IT" b="1" dirty="0"/>
              <a:t/>
            </a:r>
            <a:br>
              <a:rPr lang="it-IT" b="1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1792" y="1216152"/>
            <a:ext cx="10732011" cy="4960811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Voľba </a:t>
            </a:r>
            <a:r>
              <a:rPr lang="sk-SK" sz="2400" dirty="0" smtClean="0"/>
              <a:t>konaním</a:t>
            </a:r>
            <a:endParaRPr lang="sk-SK" sz="2400" dirty="0"/>
          </a:p>
          <a:p>
            <a:r>
              <a:rPr lang="sk-SK" sz="2400" dirty="0"/>
              <a:t>Akčná </a:t>
            </a:r>
            <a:r>
              <a:rPr lang="sk-SK" sz="2400" dirty="0" err="1" smtClean="0"/>
              <a:t>sociometria</a:t>
            </a:r>
            <a:endParaRPr lang="sk-SK" sz="2400" dirty="0"/>
          </a:p>
          <a:p>
            <a:r>
              <a:rPr lang="sk-SK" sz="2400" dirty="0" smtClean="0"/>
              <a:t>Vzťahová </a:t>
            </a:r>
            <a:r>
              <a:rPr lang="sk-SK" sz="2400" dirty="0"/>
              <a:t>analýza (Spätná </a:t>
            </a:r>
            <a:r>
              <a:rPr lang="sk-SK" sz="2400" dirty="0" err="1"/>
              <a:t>sociometria</a:t>
            </a:r>
            <a:r>
              <a:rPr lang="sk-SK" sz="2400" dirty="0" smtClean="0"/>
              <a:t>)</a:t>
            </a:r>
            <a:endParaRPr lang="sk-SK" sz="2400" dirty="0"/>
          </a:p>
          <a:p>
            <a:r>
              <a:rPr lang="sk-SK" sz="2400" dirty="0"/>
              <a:t>Hádaj </a:t>
            </a:r>
            <a:r>
              <a:rPr lang="sk-SK" sz="2400" dirty="0" smtClean="0"/>
              <a:t>kto</a:t>
            </a:r>
            <a:endParaRPr lang="sk-SK" sz="2400" dirty="0"/>
          </a:p>
          <a:p>
            <a:r>
              <a:rPr lang="sk-SK" sz="2400" dirty="0"/>
              <a:t>Odhad </a:t>
            </a:r>
            <a:r>
              <a:rPr lang="sk-SK" sz="2400" dirty="0" smtClean="0"/>
              <a:t>času</a:t>
            </a:r>
            <a:endParaRPr lang="sk-SK" sz="2400" dirty="0"/>
          </a:p>
          <a:p>
            <a:r>
              <a:rPr lang="sk-SK" sz="2400" dirty="0"/>
              <a:t>Kresbové </a:t>
            </a:r>
            <a:r>
              <a:rPr lang="sk-SK" sz="2400" dirty="0" smtClean="0"/>
              <a:t>metódy</a:t>
            </a:r>
            <a:endParaRPr lang="sk-SK" sz="2400" dirty="0"/>
          </a:p>
          <a:p>
            <a:r>
              <a:rPr lang="sk-SK" sz="2400" dirty="0"/>
              <a:t>Dotazník popularity v </a:t>
            </a:r>
            <a:r>
              <a:rPr lang="sk-SK" sz="2400" dirty="0" smtClean="0"/>
              <a:t>skupine</a:t>
            </a:r>
          </a:p>
          <a:p>
            <a:r>
              <a:rPr lang="sk-SK" dirty="0" smtClean="0"/>
              <a:t>......</a:t>
            </a:r>
          </a:p>
          <a:p>
            <a:r>
              <a:rPr lang="sk-SK" b="1" dirty="0">
                <a:solidFill>
                  <a:srgbClr val="FF0000"/>
                </a:solidFill>
              </a:rPr>
              <a:t>Iné techniky analýzy sociálnych vzťahov</a:t>
            </a:r>
          </a:p>
          <a:p>
            <a:r>
              <a:rPr lang="sk-SK" u="sng" dirty="0" smtClean="0">
                <a:solidFill>
                  <a:schemeClr val="tx1"/>
                </a:solidFill>
              </a:rPr>
              <a:t>Interakčná analýza</a:t>
            </a:r>
          </a:p>
          <a:p>
            <a:r>
              <a:rPr lang="sk-SK" u="sng" dirty="0" smtClean="0">
                <a:solidFill>
                  <a:schemeClr val="tx1"/>
                </a:solidFill>
              </a:rPr>
              <a:t>SORAD</a:t>
            </a:r>
            <a:endParaRPr lang="sk-SK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47" y="1709735"/>
            <a:ext cx="10515600" cy="2359345"/>
          </a:xfrm>
        </p:spPr>
        <p:txBody>
          <a:bodyPr/>
          <a:lstStyle/>
          <a:p>
            <a:pPr algn="ctr"/>
            <a:r>
              <a:rPr lang="sk-SK" dirty="0" smtClean="0"/>
              <a:t>Testy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238539"/>
            <a:ext cx="10515600" cy="728871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>
                <a:solidFill>
                  <a:srgbClr val="FF0000"/>
                </a:solidFill>
              </a:rPr>
              <a:t>Výskumné</a:t>
            </a:r>
            <a:r>
              <a:rPr lang="sk-SK" b="1" dirty="0">
                <a:solidFill>
                  <a:srgbClr val="FF0000"/>
                </a:solidFill>
              </a:rPr>
              <a:t> metódy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22735" y="1263926"/>
            <a:ext cx="11146536" cy="5309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METÓDA</a:t>
            </a:r>
            <a:endParaRPr lang="sk-SK" b="1" dirty="0" smtClean="0"/>
          </a:p>
          <a:p>
            <a:r>
              <a:rPr lang="sk-SK" dirty="0" smtClean="0"/>
              <a:t>zámerný, cieľavedomý spôsob, ako dosiahnuť vytýčený cieľ</a:t>
            </a:r>
          </a:p>
          <a:p>
            <a:r>
              <a:rPr lang="sk-SK" dirty="0" smtClean="0"/>
              <a:t>nástroj</a:t>
            </a:r>
            <a:r>
              <a:rPr lang="sk-SK" dirty="0"/>
              <a:t>, spôsob, ktorým získavame rôzne údaje o skúmaných osobách. </a:t>
            </a:r>
          </a:p>
          <a:p>
            <a:r>
              <a:rPr lang="sk-SK" dirty="0"/>
              <a:t>s</a:t>
            </a:r>
            <a:r>
              <a:rPr lang="sk-SK" dirty="0" smtClean="0"/>
              <a:t>kupiny metód (klinické, experimentálne)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Tieto </a:t>
            </a:r>
            <a:r>
              <a:rPr lang="sk-SK" dirty="0"/>
              <a:t>údaje môžeme spracúvať </a:t>
            </a:r>
            <a:r>
              <a:rPr lang="sk-SK" dirty="0" smtClean="0"/>
              <a:t>2 spôsobmi</a:t>
            </a:r>
            <a:r>
              <a:rPr lang="sk-SK" dirty="0"/>
              <a:t>: </a:t>
            </a:r>
          </a:p>
          <a:p>
            <a:r>
              <a:rPr lang="sk-SK" b="1" dirty="0" smtClean="0">
                <a:solidFill>
                  <a:srgbClr val="00B050"/>
                </a:solidFill>
              </a:rPr>
              <a:t>KVANTITATÍVNE</a:t>
            </a:r>
            <a:r>
              <a:rPr lang="sk-SK" dirty="0" smtClean="0"/>
              <a:t>: v </a:t>
            </a:r>
            <a:r>
              <a:rPr lang="sk-SK" dirty="0"/>
              <a:t>podobe číselných údajov, počtu, percent, frekvencií a pod. </a:t>
            </a:r>
            <a:r>
              <a:rPr lang="sk-SK" dirty="0" smtClean="0"/>
              <a:t>(údaje </a:t>
            </a:r>
            <a:r>
              <a:rPr lang="sk-SK" dirty="0"/>
              <a:t>z dotazníkov, výkonových testov, experimentov, ale niekedy aj z pozorovania alebo z </a:t>
            </a:r>
            <a:r>
              <a:rPr lang="sk-SK" dirty="0" smtClean="0"/>
              <a:t>rozhovoru)</a:t>
            </a:r>
            <a:endParaRPr lang="sk-SK" dirty="0"/>
          </a:p>
          <a:p>
            <a:r>
              <a:rPr lang="sk-SK" b="1" dirty="0" smtClean="0">
                <a:solidFill>
                  <a:srgbClr val="00B050"/>
                </a:solidFill>
              </a:rPr>
              <a:t>KVALITATÍVNE</a:t>
            </a:r>
            <a:r>
              <a:rPr lang="sk-SK" dirty="0" smtClean="0"/>
              <a:t>: v </a:t>
            </a:r>
            <a:r>
              <a:rPr lang="sk-SK" dirty="0"/>
              <a:t>podobe opisu určitej kvality, vlastnosti a pod. Tieto môžeme spájať do skupín, kategórií, hľadať ich spoločné znaky, súvislosti atď. </a:t>
            </a:r>
            <a:r>
              <a:rPr lang="sk-SK" dirty="0" smtClean="0"/>
              <a:t>(napr</a:t>
            </a:r>
            <a:r>
              <a:rPr lang="sk-SK" dirty="0"/>
              <a:t>. analýzy produktov činnosti (napr. analýza kresby), </a:t>
            </a:r>
            <a:r>
              <a:rPr lang="sk-SK" dirty="0" err="1"/>
              <a:t>projektívnych</a:t>
            </a:r>
            <a:r>
              <a:rPr lang="sk-SK" dirty="0"/>
              <a:t> testov, individuálnych a skupinových rozhovorov alebo </a:t>
            </a:r>
            <a:r>
              <a:rPr lang="sk-SK" dirty="0" smtClean="0"/>
              <a:t>pozorovaní</a:t>
            </a:r>
            <a:r>
              <a:rPr lang="sk-SK" dirty="0"/>
              <a:t>)</a:t>
            </a:r>
          </a:p>
          <a:p>
            <a:pPr marL="0" indent="0">
              <a:buNone/>
            </a:pPr>
            <a:endParaRPr lang="sk-SK" sz="1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2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000533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Psychologické testy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09600" y="1365662"/>
            <a:ext cx="10744203" cy="5008634"/>
          </a:xfrm>
        </p:spPr>
        <p:txBody>
          <a:bodyPr/>
          <a:lstStyle/>
          <a:p>
            <a:r>
              <a:rPr lang="sk-SK" dirty="0"/>
              <a:t>n</a:t>
            </a:r>
            <a:r>
              <a:rPr lang="sk-SK" dirty="0" smtClean="0"/>
              <a:t>ástroj na meranie vzorcov správania</a:t>
            </a:r>
          </a:p>
          <a:p>
            <a:r>
              <a:rPr lang="sk-SK" dirty="0"/>
              <a:t>š</a:t>
            </a:r>
            <a:r>
              <a:rPr lang="sk-SK" dirty="0" smtClean="0"/>
              <a:t>pecifický druh skúšky s rovnakými úlohami a s presne vymedzenou technikou sledovania výkonu a s jeho číselným vyjadrením</a:t>
            </a:r>
            <a:endParaRPr lang="sk-SK" dirty="0"/>
          </a:p>
          <a:p>
            <a:r>
              <a:rPr lang="sk-SK" dirty="0" smtClean="0"/>
              <a:t>Široké uplatnenie testov – testy schopností, inteligencie, vedomostí, zručností, osobnosti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VLASTNOSTI testov </a:t>
            </a:r>
            <a:r>
              <a:rPr lang="sk-SK" dirty="0" smtClean="0"/>
              <a:t>(a dotazníkov)</a:t>
            </a:r>
          </a:p>
          <a:p>
            <a:pPr>
              <a:buFontTx/>
              <a:buChar char="-"/>
            </a:pPr>
            <a:r>
              <a:rPr lang="sk-SK" dirty="0">
                <a:solidFill>
                  <a:srgbClr val="00B050"/>
                </a:solidFill>
              </a:rPr>
              <a:t>v</a:t>
            </a:r>
            <a:r>
              <a:rPr lang="sk-SK" dirty="0" smtClean="0">
                <a:solidFill>
                  <a:srgbClr val="00B050"/>
                </a:solidFill>
              </a:rPr>
              <a:t>alidita</a:t>
            </a:r>
          </a:p>
          <a:p>
            <a:pPr>
              <a:buFontTx/>
              <a:buChar char="-"/>
            </a:pPr>
            <a:r>
              <a:rPr lang="sk-SK" dirty="0" err="1">
                <a:solidFill>
                  <a:srgbClr val="00B050"/>
                </a:solidFill>
              </a:rPr>
              <a:t>r</a:t>
            </a:r>
            <a:r>
              <a:rPr lang="sk-SK" dirty="0" err="1" smtClean="0">
                <a:solidFill>
                  <a:srgbClr val="00B050"/>
                </a:solidFill>
              </a:rPr>
              <a:t>eliabilita</a:t>
            </a:r>
            <a:endParaRPr lang="sk-SK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sk-SK" dirty="0">
                <a:solidFill>
                  <a:srgbClr val="00B050"/>
                </a:solidFill>
              </a:rPr>
              <a:t>o</a:t>
            </a:r>
            <a:r>
              <a:rPr lang="sk-SK" dirty="0" smtClean="0">
                <a:solidFill>
                  <a:srgbClr val="00B050"/>
                </a:solidFill>
              </a:rPr>
              <a:t>bjektivita</a:t>
            </a:r>
          </a:p>
          <a:p>
            <a:pPr>
              <a:buFontTx/>
              <a:buChar char="-"/>
            </a:pPr>
            <a:r>
              <a:rPr lang="sk-SK" dirty="0">
                <a:solidFill>
                  <a:srgbClr val="00B050"/>
                </a:solidFill>
              </a:rPr>
              <a:t>štandardizácia</a:t>
            </a:r>
            <a:r>
              <a:rPr lang="sk-SK" dirty="0"/>
              <a:t> (na reprezentatívnej vzorke populácie)</a:t>
            </a:r>
          </a:p>
          <a:p>
            <a:pPr>
              <a:buFontTx/>
              <a:buChar char="-"/>
            </a:pPr>
            <a:endParaRPr lang="sk-SK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Psychologické testy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3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dirty="0" smtClean="0"/>
              <a:t>štandardizácia úloh, je presne určený spôsob ich predkladania, spracovania a hodnotenia výsledkov</a:t>
            </a:r>
          </a:p>
          <a:p>
            <a:r>
              <a:rPr dirty="0" smtClean="0"/>
              <a:t>výsledky jednotlivca je možné porovnať s výsledkami druhých osôb, s normami, kde možno určiť priemerný výkon, výkon pre populáciu </a:t>
            </a:r>
            <a:endParaRPr lang="sk-SK" dirty="0"/>
          </a:p>
          <a:p>
            <a:r>
              <a:rPr lang="sk-SK" dirty="0"/>
              <a:t>p</a:t>
            </a:r>
            <a:r>
              <a:rPr lang="sk-SK" dirty="0" smtClean="0"/>
              <a:t>otrebná účasť psychológa</a:t>
            </a:r>
          </a:p>
          <a:p>
            <a:endParaRPr lang="sk-SK" dirty="0"/>
          </a:p>
          <a:p>
            <a:r>
              <a:rPr lang="sk-SK" i="1" dirty="0" smtClean="0"/>
              <a:t>TESTY INTELIGENCIE</a:t>
            </a:r>
          </a:p>
          <a:p>
            <a:r>
              <a:rPr lang="sk-SK" i="1" dirty="0" smtClean="0"/>
              <a:t>PERCEPČNÉ TESTY</a:t>
            </a:r>
          </a:p>
          <a:p>
            <a:r>
              <a:rPr lang="sk-SK" i="1" dirty="0" smtClean="0"/>
              <a:t>TESTY OSOBNOSTI</a:t>
            </a:r>
          </a:p>
          <a:p>
            <a:r>
              <a:rPr lang="sk-SK" i="1" dirty="0" smtClean="0"/>
              <a:t>Iné dotazníky a posudzovacie škály</a:t>
            </a:r>
            <a:endParaRPr i="1" dirty="0" smtClean="0"/>
          </a:p>
          <a:p>
            <a:pPr>
              <a:buNone/>
            </a:pPr>
            <a:endParaRPr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024759"/>
          </a:xfrm>
        </p:spPr>
        <p:txBody>
          <a:bodyPr/>
          <a:lstStyle/>
          <a:p>
            <a:pPr algn="ctr"/>
            <a:r>
              <a:rPr b="1" dirty="0" smtClean="0">
                <a:solidFill>
                  <a:srgbClr val="FF0000"/>
                </a:solidFill>
              </a:rPr>
              <a:t>Klasifikácia testov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u="sng" smtClean="0">
                <a:solidFill>
                  <a:srgbClr val="FF0000"/>
                </a:solidFill>
              </a:rPr>
              <a:t>Podľa vonkajších charakteristík</a:t>
            </a:r>
            <a:r>
              <a:rPr smtClean="0">
                <a:solidFill>
                  <a:srgbClr val="FF0000"/>
                </a:solidFill>
              </a:rPr>
              <a:t>: </a:t>
            </a:r>
          </a:p>
          <a:p>
            <a:pPr marL="514350" indent="-514350">
              <a:buAutoNum type="alphaLcParenR"/>
            </a:pPr>
            <a:r>
              <a:rPr smtClean="0">
                <a:solidFill>
                  <a:srgbClr val="FF0000"/>
                </a:solidFill>
              </a:rPr>
              <a:t>ceruzka – papier</a:t>
            </a:r>
            <a:r>
              <a:rPr smtClean="0"/>
              <a:t>, kde skúmaná osoba odpovedá na otázky písomne,</a:t>
            </a:r>
          </a:p>
          <a:p>
            <a:pPr marL="514350" indent="-514350">
              <a:buAutoNum type="alphaLcParenR"/>
            </a:pPr>
            <a:r>
              <a:rPr smtClean="0">
                <a:solidFill>
                  <a:srgbClr val="FF0000"/>
                </a:solidFill>
              </a:rPr>
              <a:t>výkonové testy </a:t>
            </a:r>
            <a:r>
              <a:rPr smtClean="0"/>
              <a:t>(performačné), kde skúmaná osoba musí vykonávať určité manipulačné úkony. </a:t>
            </a:r>
          </a:p>
          <a:p>
            <a:pPr marL="514350" indent="-514350">
              <a:buNone/>
            </a:pPr>
            <a:endParaRPr smtClean="0"/>
          </a:p>
          <a:p>
            <a:pPr marL="514350" indent="-514350">
              <a:buNone/>
            </a:pPr>
            <a:r>
              <a:rPr u="sng" smtClean="0">
                <a:solidFill>
                  <a:srgbClr val="FF0000"/>
                </a:solidFill>
              </a:rPr>
              <a:t>2. Podľa spôsobu administrácie</a:t>
            </a:r>
            <a:r>
              <a:rPr smtClean="0">
                <a:solidFill>
                  <a:srgbClr val="FF0000"/>
                </a:solidFill>
              </a:rPr>
              <a:t>: </a:t>
            </a:r>
          </a:p>
          <a:p>
            <a:pPr marL="514350" indent="-514350">
              <a:buAutoNum type="alphaLcParenR"/>
            </a:pPr>
            <a:r>
              <a:rPr smtClean="0">
                <a:solidFill>
                  <a:srgbClr val="FF0000"/>
                </a:solidFill>
              </a:rPr>
              <a:t>individuálne testy</a:t>
            </a:r>
          </a:p>
          <a:p>
            <a:pPr marL="514350" indent="-514350">
              <a:buAutoNum type="alphaLcParenR"/>
            </a:pPr>
            <a:r>
              <a:rPr smtClean="0">
                <a:solidFill>
                  <a:srgbClr val="FF0000"/>
                </a:solidFill>
              </a:rPr>
              <a:t>skupinové testy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30"/>
            <a:ext cx="10515600" cy="872828"/>
          </a:xfrm>
        </p:spPr>
        <p:txBody>
          <a:bodyPr/>
          <a:lstStyle/>
          <a:p>
            <a:pPr algn="ctr"/>
            <a:r>
              <a:rPr b="1" smtClean="0">
                <a:solidFill>
                  <a:srgbClr val="FF0000"/>
                </a:solidFill>
              </a:rPr>
              <a:t>Klasifikácia testov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8640" y="1603717"/>
            <a:ext cx="11043138" cy="4740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u="sng" dirty="0" smtClean="0">
                <a:solidFill>
                  <a:srgbClr val="FF0000"/>
                </a:solidFill>
              </a:rPr>
              <a:t>3. Podľa funkcie</a:t>
            </a:r>
            <a:r>
              <a:rPr dirty="0" smtClean="0"/>
              <a:t>: </a:t>
            </a:r>
          </a:p>
          <a:p>
            <a:pPr marL="514350" indent="-514350">
              <a:buAutoNum type="alphaLcParenR"/>
            </a:pPr>
            <a:r>
              <a:rPr dirty="0" smtClean="0">
                <a:solidFill>
                  <a:srgbClr val="FF0000"/>
                </a:solidFill>
              </a:rPr>
              <a:t>výkonnostné testy</a:t>
            </a:r>
            <a:r>
              <a:rPr dirty="0" smtClean="0"/>
              <a:t> (merajú poznávacie aspekty osobnosti, intelekt, schopnosti, vedomosti).                                                               Výkonnostné testy sa ďalej delia na: testy inteligencie, testy schopností, testy vedomostí, didaktické testy.</a:t>
            </a:r>
          </a:p>
          <a:p>
            <a:pPr marL="514350" indent="-514350">
              <a:buAutoNum type="alphaLcParenR"/>
            </a:pPr>
            <a:endParaRPr dirty="0" smtClean="0"/>
          </a:p>
          <a:p>
            <a:pPr marL="514350" indent="-514350">
              <a:buAutoNum type="alphaLcParenR"/>
            </a:pPr>
            <a:r>
              <a:rPr dirty="0" smtClean="0">
                <a:solidFill>
                  <a:srgbClr val="FF0000"/>
                </a:solidFill>
              </a:rPr>
              <a:t>testy osobnosti </a:t>
            </a:r>
            <a:r>
              <a:rPr dirty="0" smtClean="0"/>
              <a:t>(merajú záujmy, povahu, vôľové vlastnosti, temperament). </a:t>
            </a:r>
          </a:p>
          <a:p>
            <a:pPr marL="514350" indent="-514350">
              <a:buNone/>
            </a:pPr>
            <a:r>
              <a:rPr dirty="0" smtClean="0"/>
              <a:t>	Testy osobnosti sa ďalej členia na: osobnostné dotazníky, projekčné techniky, objektívne testy osobnosti.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613279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Klasifikácia testov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03504" y="1344168"/>
            <a:ext cx="10750299" cy="5157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u="sng" dirty="0" smtClean="0">
                <a:solidFill>
                  <a:srgbClr val="FF0000"/>
                </a:solidFill>
              </a:rPr>
              <a:t>4. Podľa </a:t>
            </a:r>
            <a:r>
              <a:rPr lang="sk-SK" u="sng" dirty="0">
                <a:solidFill>
                  <a:srgbClr val="FF0000"/>
                </a:solidFill>
              </a:rPr>
              <a:t>počtu vlastností</a:t>
            </a:r>
            <a:r>
              <a:rPr lang="sk-SK" dirty="0"/>
              <a:t>, ktoré skúmajú:</a:t>
            </a:r>
          </a:p>
          <a:p>
            <a:pPr marL="514350" indent="-514350">
              <a:buAutoNum type="alphaLcParenR"/>
            </a:pPr>
            <a:r>
              <a:rPr lang="sk-SK" dirty="0" smtClean="0">
                <a:solidFill>
                  <a:srgbClr val="FF0000"/>
                </a:solidFill>
              </a:rPr>
              <a:t>testy </a:t>
            </a:r>
            <a:r>
              <a:rPr lang="sk-SK" dirty="0">
                <a:solidFill>
                  <a:srgbClr val="FF0000"/>
                </a:solidFill>
              </a:rPr>
              <a:t>jednorozmerné </a:t>
            </a:r>
            <a:r>
              <a:rPr lang="sk-SK" dirty="0"/>
              <a:t>(skúmajú jednu vlastnosť, napr. pamäťové </a:t>
            </a:r>
            <a:r>
              <a:rPr lang="sk-SK" dirty="0" smtClean="0"/>
              <a:t>funkcie)</a:t>
            </a:r>
          </a:p>
          <a:p>
            <a:pPr marL="514350" indent="-514350">
              <a:buAutoNum type="alphaLcParenR"/>
            </a:pPr>
            <a:r>
              <a:rPr lang="sk-SK" dirty="0" smtClean="0">
                <a:solidFill>
                  <a:srgbClr val="FF0000"/>
                </a:solidFill>
              </a:rPr>
              <a:t>testy </a:t>
            </a:r>
            <a:r>
              <a:rPr lang="sk-SK" dirty="0">
                <a:solidFill>
                  <a:srgbClr val="FF0000"/>
                </a:solidFill>
              </a:rPr>
              <a:t>viacrozmerné </a:t>
            </a:r>
            <a:r>
              <a:rPr lang="sk-SK" dirty="0"/>
              <a:t>(skúmajú viac stránok tej istej vlastnosti, napr. pamäťové funkcie, uplatnenie zapamätaných vedomostí v praxi ...)</a:t>
            </a:r>
          </a:p>
          <a:p>
            <a:pPr marL="0" indent="0">
              <a:buNone/>
            </a:pPr>
            <a:endParaRPr lang="sk-SK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u="sng" dirty="0" smtClean="0">
                <a:solidFill>
                  <a:srgbClr val="FF0000"/>
                </a:solidFill>
              </a:rPr>
              <a:t>5. </a:t>
            </a:r>
            <a:r>
              <a:rPr lang="sk-SK" u="sng" dirty="0">
                <a:solidFill>
                  <a:srgbClr val="FF0000"/>
                </a:solidFill>
              </a:rPr>
              <a:t>P</a:t>
            </a:r>
            <a:r>
              <a:rPr lang="sk-SK" u="sng" dirty="0" smtClean="0">
                <a:solidFill>
                  <a:srgbClr val="FF0000"/>
                </a:solidFill>
              </a:rPr>
              <a:t>odľa času</a:t>
            </a:r>
            <a:r>
              <a:rPr lang="sk-SK" dirty="0" smtClean="0"/>
              <a:t>:</a:t>
            </a:r>
          </a:p>
          <a:p>
            <a:pPr marL="514350" indent="-514350">
              <a:buAutoNum type="alphaLcParenR"/>
            </a:pPr>
            <a:r>
              <a:rPr lang="sk-SK" dirty="0" smtClean="0">
                <a:solidFill>
                  <a:srgbClr val="FF0000"/>
                </a:solidFill>
              </a:rPr>
              <a:t>testy </a:t>
            </a:r>
            <a:r>
              <a:rPr lang="sk-SK" dirty="0">
                <a:solidFill>
                  <a:srgbClr val="FF0000"/>
                </a:solidFill>
              </a:rPr>
              <a:t>rýchlosti </a:t>
            </a:r>
            <a:r>
              <a:rPr lang="sk-SK" dirty="0"/>
              <a:t>(čas je presne </a:t>
            </a:r>
            <a:r>
              <a:rPr lang="sk-SK" dirty="0" smtClean="0"/>
              <a:t>ohraničený)</a:t>
            </a:r>
          </a:p>
          <a:p>
            <a:pPr marL="514350" indent="-514350">
              <a:buAutoNum type="alphaLcParenR"/>
            </a:pPr>
            <a:r>
              <a:rPr lang="sk-SK" dirty="0" smtClean="0">
                <a:solidFill>
                  <a:srgbClr val="FF0000"/>
                </a:solidFill>
              </a:rPr>
              <a:t>testy </a:t>
            </a:r>
            <a:r>
              <a:rPr lang="sk-SK" dirty="0">
                <a:solidFill>
                  <a:srgbClr val="FF0000"/>
                </a:solidFill>
              </a:rPr>
              <a:t>úrovne </a:t>
            </a:r>
            <a:r>
              <a:rPr lang="sk-SK" dirty="0"/>
              <a:t>(sú stupňované od najľahších po najťažšie)</a:t>
            </a:r>
          </a:p>
          <a:p>
            <a:pPr marL="0" indent="0">
              <a:buNone/>
            </a:pPr>
            <a:endParaRPr lang="sk-SK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u="sng" dirty="0" smtClean="0">
                <a:solidFill>
                  <a:srgbClr val="FF0000"/>
                </a:solidFill>
              </a:rPr>
              <a:t>6. </a:t>
            </a:r>
            <a:r>
              <a:rPr lang="sk-SK" u="sng" dirty="0">
                <a:solidFill>
                  <a:srgbClr val="FF0000"/>
                </a:solidFill>
              </a:rPr>
              <a:t>P</a:t>
            </a:r>
            <a:r>
              <a:rPr lang="sk-SK" u="sng" dirty="0" smtClean="0">
                <a:solidFill>
                  <a:srgbClr val="FF0000"/>
                </a:solidFill>
              </a:rPr>
              <a:t>odľa </a:t>
            </a:r>
            <a:r>
              <a:rPr lang="sk-SK" u="sng" dirty="0">
                <a:solidFill>
                  <a:srgbClr val="FF0000"/>
                </a:solidFill>
              </a:rPr>
              <a:t>formulovania úloh a </a:t>
            </a:r>
            <a:r>
              <a:rPr lang="sk-SK" u="sng" dirty="0" smtClean="0">
                <a:solidFill>
                  <a:srgbClr val="FF0000"/>
                </a:solidFill>
              </a:rPr>
              <a:t>odpovedí:</a:t>
            </a:r>
          </a:p>
          <a:p>
            <a:pPr marL="514350" indent="-514350">
              <a:buAutoNum type="alphaLcParenR"/>
            </a:pPr>
            <a:r>
              <a:rPr lang="sk-SK" dirty="0" smtClean="0">
                <a:solidFill>
                  <a:srgbClr val="FF0000"/>
                </a:solidFill>
              </a:rPr>
              <a:t>test verbálny</a:t>
            </a:r>
          </a:p>
          <a:p>
            <a:pPr marL="514350" indent="-514350">
              <a:buAutoNum type="alphaLcParenR"/>
            </a:pPr>
            <a:r>
              <a:rPr lang="sk-SK" dirty="0" smtClean="0">
                <a:solidFill>
                  <a:srgbClr val="FF0000"/>
                </a:solidFill>
              </a:rPr>
              <a:t>test </a:t>
            </a:r>
            <a:r>
              <a:rPr lang="sk-SK" dirty="0">
                <a:solidFill>
                  <a:srgbClr val="FF0000"/>
                </a:solidFill>
              </a:rPr>
              <a:t>neverbálny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30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900963"/>
          </a:xfrm>
        </p:spPr>
        <p:txBody>
          <a:bodyPr/>
          <a:lstStyle/>
          <a:p>
            <a:pPr algn="ctr"/>
            <a:r>
              <a:rPr b="1" dirty="0" err="1" smtClean="0">
                <a:solidFill>
                  <a:srgbClr val="FF0000"/>
                </a:solidFill>
              </a:rPr>
              <a:t>Projektívne</a:t>
            </a:r>
            <a:r>
              <a:rPr b="1" dirty="0" smtClean="0">
                <a:solidFill>
                  <a:srgbClr val="FF0000"/>
                </a:solidFill>
              </a:rPr>
              <a:t> metódy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3" y="1579418"/>
            <a:ext cx="10515600" cy="4597545"/>
          </a:xfrm>
        </p:spPr>
        <p:txBody>
          <a:bodyPr>
            <a:normAutofit lnSpcReduction="10000"/>
          </a:bodyPr>
          <a:lstStyle/>
          <a:p>
            <a:r>
              <a:rPr dirty="0" smtClean="0">
                <a:solidFill>
                  <a:srgbClr val="FF0000"/>
                </a:solidFill>
              </a:rPr>
              <a:t>použitie</a:t>
            </a:r>
            <a:r>
              <a:rPr dirty="0" smtClean="0"/>
              <a:t>: pri poznávaní osobnosti, jej štrukturálnej a procesuálnej stránky. </a:t>
            </a:r>
          </a:p>
          <a:p>
            <a:r>
              <a:rPr dirty="0" smtClean="0"/>
              <a:t>slúžia na poznanie motivácie osobnosti, rodinných vzťahov, komunikácie a interakcie, ako aj na pochopenie vývinu porúch rodinného spolužitia</a:t>
            </a:r>
          </a:p>
          <a:p>
            <a:r>
              <a:rPr lang="sk-SK" i="1" dirty="0" smtClean="0"/>
              <a:t>PROJEKTÍVNE TESTY – verbálne, grafické, manipulačné</a:t>
            </a:r>
            <a:endParaRPr i="1" dirty="0" smtClean="0"/>
          </a:p>
          <a:p>
            <a:endParaRPr dirty="0" smtClean="0"/>
          </a:p>
          <a:p>
            <a:r>
              <a:rPr dirty="0" smtClean="0">
                <a:solidFill>
                  <a:srgbClr val="FF0000"/>
                </a:solidFill>
              </a:rPr>
              <a:t>Projekcia</a:t>
            </a:r>
            <a:r>
              <a:rPr dirty="0" smtClean="0"/>
              <a:t> je vnútorný psychický mechanizmus vyrovnávania sa s obsahmi, ktoré sú pre človeka málo prijateľné, odmieta ich prisúdiť sebe a premieta ich, projektuje na iných. Človek takto prenáša svoje nevedomé obsahy mimo seba, prisudzuje ich iným. 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30"/>
            <a:ext cx="10515600" cy="1052854"/>
          </a:xfrm>
        </p:spPr>
        <p:txBody>
          <a:bodyPr/>
          <a:lstStyle/>
          <a:p>
            <a:pPr algn="ctr"/>
            <a:r>
              <a:rPr lang="sk-SK" b="1" dirty="0" err="1" smtClean="0">
                <a:solidFill>
                  <a:srgbClr val="FF0000"/>
                </a:solidFill>
              </a:rPr>
              <a:t>Projektívne</a:t>
            </a:r>
            <a:r>
              <a:rPr lang="sk-SK" b="1" dirty="0" smtClean="0">
                <a:solidFill>
                  <a:srgbClr val="FF0000"/>
                </a:solidFill>
              </a:rPr>
              <a:t> metódy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3" y="1417984"/>
            <a:ext cx="10515600" cy="47589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r>
              <a:rPr lang="sk-SK" b="1" dirty="0">
                <a:solidFill>
                  <a:srgbClr val="00B050"/>
                </a:solidFill>
              </a:rPr>
              <a:t>verbálne: </a:t>
            </a:r>
            <a:r>
              <a:rPr lang="sk-SK" dirty="0"/>
              <a:t>kde podnetom sú </a:t>
            </a:r>
            <a:r>
              <a:rPr lang="sk-SK" b="1" dirty="0"/>
              <a:t>zrakové </a:t>
            </a:r>
            <a:r>
              <a:rPr lang="sk-SK" dirty="0"/>
              <a:t>alebo </a:t>
            </a:r>
            <a:r>
              <a:rPr lang="sk-SK" b="1" dirty="0"/>
              <a:t>slovné </a:t>
            </a:r>
            <a:r>
              <a:rPr lang="sk-SK" dirty="0"/>
              <a:t>podnety </a:t>
            </a:r>
            <a:r>
              <a:rPr lang="sk-SK" i="1" dirty="0"/>
              <a:t>(sem zaraďujeme napr. ROR, Test ruky, Asociačný experiment, Test nedokončených viet a i.) </a:t>
            </a:r>
            <a:endParaRPr lang="sk-SK" i="1" dirty="0" smtClean="0"/>
          </a:p>
          <a:p>
            <a:r>
              <a:rPr lang="sk-SK" b="1" dirty="0">
                <a:solidFill>
                  <a:srgbClr val="00B050"/>
                </a:solidFill>
              </a:rPr>
              <a:t>grafické: </a:t>
            </a:r>
            <a:r>
              <a:rPr lang="sk-SK" dirty="0"/>
              <a:t>využívajú rozličné formy kresby, dokresľovania či odkresľovania </a:t>
            </a:r>
            <a:r>
              <a:rPr lang="sk-SK" i="1" dirty="0"/>
              <a:t>(napr. Test stromu, </a:t>
            </a:r>
            <a:r>
              <a:rPr lang="sk-SK" i="1" dirty="0" err="1"/>
              <a:t>Goodenunghovej</a:t>
            </a:r>
            <a:r>
              <a:rPr lang="sk-SK" i="1" dirty="0"/>
              <a:t> test, </a:t>
            </a:r>
            <a:r>
              <a:rPr lang="sk-SK" i="1" dirty="0" err="1"/>
              <a:t>Bender-Gestalt</a:t>
            </a:r>
            <a:r>
              <a:rPr lang="sk-SK" i="1" dirty="0"/>
              <a:t> test a pod</a:t>
            </a:r>
            <a:r>
              <a:rPr lang="sk-SK" i="1" dirty="0" smtClean="0"/>
              <a:t>.)</a:t>
            </a:r>
            <a:endParaRPr lang="sk-SK" dirty="0"/>
          </a:p>
          <a:p>
            <a:r>
              <a:rPr lang="sk-SK" b="1" dirty="0" smtClean="0">
                <a:solidFill>
                  <a:srgbClr val="00B050"/>
                </a:solidFill>
              </a:rPr>
              <a:t>manipulačné</a:t>
            </a:r>
            <a:r>
              <a:rPr lang="sk-SK" b="1" dirty="0">
                <a:solidFill>
                  <a:srgbClr val="00B050"/>
                </a:solidFill>
              </a:rPr>
              <a:t>: </a:t>
            </a:r>
            <a:r>
              <a:rPr lang="sk-SK" dirty="0"/>
              <a:t>tieto umožňujú projekcie na základe </a:t>
            </a:r>
            <a:r>
              <a:rPr lang="sk-SK" b="1" dirty="0"/>
              <a:t>manipulácie </a:t>
            </a:r>
            <a:r>
              <a:rPr lang="sk-SK" dirty="0"/>
              <a:t>s testovým materiálom </a:t>
            </a:r>
            <a:r>
              <a:rPr lang="sk-SK" i="1" dirty="0"/>
              <a:t>(napr. Test sveta, </a:t>
            </a:r>
            <a:r>
              <a:rPr lang="sk-SK" i="1" dirty="0" err="1"/>
              <a:t>Sceno</a:t>
            </a:r>
            <a:r>
              <a:rPr lang="sk-SK" i="1" dirty="0"/>
              <a:t> test, Farebný pyramídový test a pod.)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368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smtClean="0">
                <a:solidFill>
                  <a:srgbClr val="FF0000"/>
                </a:solidFill>
              </a:rPr>
              <a:t>Kresba</a:t>
            </a:r>
            <a:r>
              <a:rPr smtClean="0">
                <a:solidFill>
                  <a:srgbClr val="FF0000"/>
                </a:solidFill>
              </a:rPr>
              <a:t> 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f</a:t>
            </a:r>
            <a:r>
              <a:rPr smtClean="0"/>
              <a:t>arba symbolizuje emocionálne prežívanie</a:t>
            </a:r>
          </a:p>
          <a:p>
            <a:r>
              <a:rPr dirty="0" smtClean="0"/>
              <a:t>d</a:t>
            </a:r>
            <a:r>
              <a:rPr smtClean="0"/>
              <a:t>ôležité umietnenie farieb, kvantita, intenzita</a:t>
            </a:r>
          </a:p>
          <a:p>
            <a:pPr>
              <a:buNone/>
            </a:pPr>
            <a:endParaRPr smtClean="0"/>
          </a:p>
          <a:p>
            <a:r>
              <a:rPr dirty="0" smtClean="0"/>
              <a:t>k</a:t>
            </a:r>
            <a:r>
              <a:rPr lang="sk-SK" dirty="0" err="1" smtClean="0"/>
              <a:t>resba</a:t>
            </a:r>
            <a:r>
              <a:rPr lang="sk-SK" dirty="0" smtClean="0"/>
              <a:t> - i</a:t>
            </a:r>
            <a:r>
              <a:rPr smtClean="0"/>
              <a:t>ndikátorom zneužívania dieťaťa </a:t>
            </a:r>
          </a:p>
          <a:p>
            <a:pPr>
              <a:buNone/>
            </a:pPr>
            <a:r>
              <a:rPr smtClean="0"/>
              <a:t>	(1. explicitne vyjadrené genitálie, zakryte, vynechané genitálie, vynechaná stredná časť postavy, dokreslené ovocné stromy , postava opačného pohlavia...)</a:t>
            </a:r>
          </a:p>
          <a:p>
            <a:endParaRPr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smtClean="0">
                <a:solidFill>
                  <a:srgbClr val="FF0000"/>
                </a:solidFill>
              </a:rPr>
              <a:t>Kresba postavy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klasická a najrozšírenejšia PM</a:t>
            </a:r>
          </a:p>
          <a:p>
            <a:r>
              <a:rPr dirty="0" smtClean="0"/>
              <a:t>pôvodné použitie </a:t>
            </a:r>
            <a:r>
              <a:rPr lang="sk-SK" dirty="0" smtClean="0"/>
              <a:t>–</a:t>
            </a:r>
            <a:r>
              <a:rPr dirty="0" smtClean="0"/>
              <a:t> na posúdenie mentálnej úrovni</a:t>
            </a:r>
          </a:p>
          <a:p>
            <a:r>
              <a:rPr dirty="0" smtClean="0"/>
              <a:t>výpoveďou o duševnom dianí dieťaťa v 3 oblastiach:</a:t>
            </a:r>
          </a:p>
          <a:p>
            <a:pPr marL="514350" indent="-514350">
              <a:buAutoNum type="arabicPeriod"/>
            </a:pPr>
            <a:r>
              <a:rPr dirty="0" smtClean="0">
                <a:solidFill>
                  <a:srgbClr val="FF0000"/>
                </a:solidFill>
              </a:rPr>
              <a:t>odráža úroveň relatívne čiastkových schopností</a:t>
            </a:r>
            <a:r>
              <a:rPr dirty="0" smtClean="0"/>
              <a:t> zrakového vnímania, predstavivosti, pamäti, jemnej motoriky a </a:t>
            </a:r>
            <a:r>
              <a:rPr dirty="0" err="1" smtClean="0"/>
              <a:t>senzomotorickej</a:t>
            </a:r>
            <a:r>
              <a:rPr dirty="0" smtClean="0"/>
              <a:t> koordinácie a integrácie týchto procesov</a:t>
            </a:r>
          </a:p>
          <a:p>
            <a:pPr marL="514350" indent="-514350">
              <a:buAutoNum type="arabicPeriod"/>
            </a:pPr>
            <a:r>
              <a:rPr dirty="0" smtClean="0"/>
              <a:t> </a:t>
            </a:r>
            <a:r>
              <a:rPr dirty="0" smtClean="0">
                <a:solidFill>
                  <a:srgbClr val="FF0000"/>
                </a:solidFill>
              </a:rPr>
              <a:t>odráža dosiahnutú úroveň vývinu rozumových schopností dieťaťa</a:t>
            </a:r>
            <a:r>
              <a:rPr dirty="0" smtClean="0"/>
              <a:t>, </a:t>
            </a:r>
          </a:p>
          <a:p>
            <a:pPr marL="514350" indent="-514350">
              <a:buAutoNum type="arabicPeriod"/>
            </a:pPr>
            <a:r>
              <a:rPr dirty="0" smtClean="0"/>
              <a:t> </a:t>
            </a:r>
            <a:r>
              <a:rPr dirty="0" smtClean="0">
                <a:solidFill>
                  <a:srgbClr val="FF0000"/>
                </a:solidFill>
              </a:rPr>
              <a:t>v kresbe sa odrážajú niektoré osobnostné charakteristiky dieťaťa</a:t>
            </a:r>
            <a:r>
              <a:rPr dirty="0" smtClean="0"/>
              <a:t>. 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6" y="567772"/>
            <a:ext cx="8534400" cy="58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8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30"/>
            <a:ext cx="10515600" cy="628783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b="1" dirty="0" smtClean="0">
                <a:solidFill>
                  <a:srgbClr val="FF0000"/>
                </a:solidFill>
              </a:rPr>
              <a:t>Základné pravidlá </a:t>
            </a:r>
            <a:r>
              <a:rPr lang="sk-SK" sz="4000" b="1" dirty="0" err="1" smtClean="0">
                <a:solidFill>
                  <a:srgbClr val="FF0000"/>
                </a:solidFill>
              </a:rPr>
              <a:t>ps.výskumu</a:t>
            </a:r>
            <a:endParaRPr lang="sk-SK" sz="4000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3" y="1139689"/>
            <a:ext cx="10515600" cy="5327372"/>
          </a:xfrm>
        </p:spPr>
        <p:txBody>
          <a:bodyPr>
            <a:normAutofit lnSpcReduction="10000"/>
          </a:bodyPr>
          <a:lstStyle/>
          <a:p>
            <a:r>
              <a:rPr lang="sk-SK" dirty="0"/>
              <a:t>Výskumné metódy musia spĺňať </a:t>
            </a:r>
            <a:r>
              <a:rPr lang="sk-SK" u="sng" dirty="0"/>
              <a:t>dve základné kritériá</a:t>
            </a:r>
            <a:r>
              <a:rPr lang="sk-SK" dirty="0"/>
              <a:t>: </a:t>
            </a:r>
          </a:p>
          <a:p>
            <a:r>
              <a:rPr lang="sk-SK" b="1" dirty="0">
                <a:solidFill>
                  <a:srgbClr val="00B050"/>
                </a:solidFill>
              </a:rPr>
              <a:t>RELIABILITA </a:t>
            </a:r>
            <a:r>
              <a:rPr lang="sk-SK" dirty="0" smtClean="0"/>
              <a:t>(spoľahlivosť) </a:t>
            </a:r>
            <a:r>
              <a:rPr lang="sk-SK" dirty="0"/>
              <a:t>– metódou pri viacerých použitiach získame rovnaké výsledky. </a:t>
            </a:r>
          </a:p>
          <a:p>
            <a:r>
              <a:rPr lang="sk-SK" b="1" dirty="0">
                <a:solidFill>
                  <a:srgbClr val="00B050"/>
                </a:solidFill>
              </a:rPr>
              <a:t>VALIDITA</a:t>
            </a:r>
            <a:r>
              <a:rPr lang="sk-SK" dirty="0"/>
              <a:t> </a:t>
            </a:r>
            <a:r>
              <a:rPr lang="sk-SK" dirty="0" smtClean="0"/>
              <a:t>(platnosť) </a:t>
            </a:r>
            <a:r>
              <a:rPr lang="sk-SK" dirty="0"/>
              <a:t>– metóda skutočne zisťuje to, čo zisťovať má. 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Psychologický </a:t>
            </a:r>
            <a:r>
              <a:rPr lang="sk-SK" dirty="0"/>
              <a:t>výskum </a:t>
            </a:r>
            <a:r>
              <a:rPr lang="sk-SK" dirty="0" smtClean="0"/>
              <a:t>musí </a:t>
            </a:r>
            <a:r>
              <a:rPr lang="sk-SK" dirty="0"/>
              <a:t>byť </a:t>
            </a:r>
            <a:r>
              <a:rPr lang="sk-SK" b="1" dirty="0">
                <a:solidFill>
                  <a:srgbClr val="FF0000"/>
                </a:solidFill>
              </a:rPr>
              <a:t>eticky </a:t>
            </a:r>
            <a:r>
              <a:rPr lang="sk-SK" b="1" dirty="0" smtClean="0">
                <a:solidFill>
                  <a:srgbClr val="FF0000"/>
                </a:solidFill>
              </a:rPr>
              <a:t>korektný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smtClean="0"/>
              <a:t>!!!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545" y="2971384"/>
            <a:ext cx="4292255" cy="237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voj dětské kresby. Mgr. Věra Tautová, DiS. | Babyonline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26" y="236167"/>
            <a:ext cx="2110547" cy="309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 o vás na výběrku prozradí kresba stromu? - Studenta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54" y="312738"/>
            <a:ext cx="2246529" cy="29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040" y="3429743"/>
            <a:ext cx="4582560" cy="321754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426" y="3429743"/>
            <a:ext cx="4905375" cy="3219450"/>
          </a:xfrm>
          <a:prstGeom prst="rect">
            <a:avLst/>
          </a:prstGeom>
        </p:spPr>
      </p:pic>
      <p:sp>
        <p:nvSpPr>
          <p:cNvPr id="4" name="AutoShape 6" descr="DYNAMICKÝ TEST KRESBY ĽUDSKEJ POSTAVY"/>
          <p:cNvSpPr>
            <a:spLocks noChangeAspect="1" noChangeArrowheads="1"/>
          </p:cNvSpPr>
          <p:nvPr/>
        </p:nvSpPr>
        <p:spPr bwMode="auto">
          <a:xfrm>
            <a:off x="155575" y="-144463"/>
            <a:ext cx="2070790" cy="207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8" descr="DYNAMICKÝ TEST KRESBY ĽUDSKEJ POSTAV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0159" y="575469"/>
            <a:ext cx="3226050" cy="23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331" y="552243"/>
            <a:ext cx="8123582" cy="58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239151"/>
            <a:ext cx="10515600" cy="956603"/>
          </a:xfrm>
        </p:spPr>
        <p:txBody>
          <a:bodyPr/>
          <a:lstStyle/>
          <a:p>
            <a:pPr algn="ctr"/>
            <a:r>
              <a:rPr b="1" smtClean="0">
                <a:solidFill>
                  <a:srgbClr val="FF0000"/>
                </a:solidFill>
              </a:rPr>
              <a:t>Spoločné znaky projektívnych techník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4234" y="1322363"/>
            <a:ext cx="10889569" cy="51347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mtClean="0"/>
              <a:t>1. Viacznačnosť (neurčitosť) podnetov a inštrukcie. </a:t>
            </a:r>
          </a:p>
          <a:p>
            <a:pPr>
              <a:buNone/>
            </a:pPr>
            <a:r>
              <a:rPr smtClean="0"/>
              <a:t>2. Možnosť konfrontácie s osobnými problémami. </a:t>
            </a:r>
          </a:p>
          <a:p>
            <a:pPr>
              <a:buNone/>
            </a:pPr>
            <a:r>
              <a:rPr smtClean="0"/>
              <a:t>3. Neobvyklosť úloh tak, že proband nemôže reagovať naučeným spôsobom. </a:t>
            </a:r>
          </a:p>
          <a:p>
            <a:pPr>
              <a:buNone/>
            </a:pPr>
            <a:r>
              <a:rPr smtClean="0"/>
              <a:t>4. „Nepriehľadnosť“ diagnostických podnetov, neznalosť diagnostického zámeru. </a:t>
            </a:r>
          </a:p>
          <a:p>
            <a:pPr>
              <a:buNone/>
            </a:pPr>
            <a:r>
              <a:rPr smtClean="0"/>
              <a:t>5. Možnosť komunikovať rečou metafor a symbolov.</a:t>
            </a:r>
          </a:p>
          <a:p>
            <a:pPr>
              <a:buNone/>
            </a:pPr>
            <a:r>
              <a:rPr smtClean="0"/>
              <a:t>6. Nejednoznačnosť podnetov zvyšuje tenziu a pravdepodobnosť projektívnych mechanizmov. </a:t>
            </a:r>
          </a:p>
          <a:p>
            <a:pPr>
              <a:buNone/>
            </a:pPr>
            <a:r>
              <a:rPr smtClean="0"/>
              <a:t>7. Existencia veľkej šírky akceptovateľných odpovedí, umožňuje individualizáciu nálezu. 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47" y="1709735"/>
            <a:ext cx="10515600" cy="2359345"/>
          </a:xfrm>
        </p:spPr>
        <p:txBody>
          <a:bodyPr/>
          <a:lstStyle/>
          <a:p>
            <a:pPr algn="ctr"/>
            <a:r>
              <a:rPr lang="sk-SK" dirty="0" smtClean="0"/>
              <a:t>Metóda analýzy produktov činností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23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smtClean="0">
                <a:solidFill>
                  <a:srgbClr val="FF0000"/>
                </a:solidFill>
              </a:rPr>
              <a:t>Analýza produktov činností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F</a:t>
            </a:r>
            <a:r>
              <a:rPr dirty="0" smtClean="0">
                <a:solidFill>
                  <a:srgbClr val="FF0000"/>
                </a:solidFill>
              </a:rPr>
              <a:t>ilozofia metódy</a:t>
            </a:r>
            <a:r>
              <a:rPr dirty="0" smtClean="0"/>
              <a:t>: </a:t>
            </a:r>
          </a:p>
          <a:p>
            <a:r>
              <a:rPr dirty="0" smtClean="0"/>
              <a:t>každý produkt človeka vo väčšej alebo menšej miere je poznačený osobnosťou svojho tvorcu, a teda že prostredníctvom týchto produktov možno skúmať psychiku /procesy, stavy, vlastnosti/ osobnosti. </a:t>
            </a:r>
          </a:p>
          <a:p>
            <a:endParaRPr lang="sk-SK" dirty="0"/>
          </a:p>
          <a:p>
            <a:r>
              <a:rPr lang="sk-SK" dirty="0" smtClean="0">
                <a:solidFill>
                  <a:srgbClr val="FF0000"/>
                </a:solidFill>
              </a:rPr>
              <a:t>Analýza písomných prejavov, analýza kresby, analýza osobného teritória</a:t>
            </a:r>
            <a:endParaRPr dirty="0" smtClean="0">
              <a:solidFill>
                <a:srgbClr val="FF0000"/>
              </a:solidFill>
            </a:endParaRPr>
          </a:p>
          <a:p>
            <a:endParaRPr dirty="0" smtClean="0"/>
          </a:p>
          <a:p>
            <a:r>
              <a:rPr dirty="0" smtClean="0"/>
              <a:t>zošity, denníky, výkresy, kresby, maľby, literárna činnosť, básne, listy, denníky, osobné dokumenty, chyby vo výkonoch, verbálne prejavy, produkty práce na PC, SMS, mail, 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smtClean="0">
                <a:solidFill>
                  <a:srgbClr val="FF0000"/>
                </a:solidFill>
              </a:rPr>
              <a:t>Analýza produktov činností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hodnotiť produkty z obsahovej aj formálnej stránky</a:t>
            </a:r>
          </a:p>
          <a:p>
            <a:pPr>
              <a:buNone/>
            </a:pPr>
            <a:endParaRPr smtClean="0"/>
          </a:p>
          <a:p>
            <a:r>
              <a:rPr smtClean="0"/>
              <a:t>Dôležité sú napr. literárne práce s tematikou naša rodina, môj najlepší, najhorší životný zážitok, moje životné ciele, keďže umožňujú odkryť také životné okolnosti,</a:t>
            </a:r>
          </a:p>
          <a:p>
            <a:pPr>
              <a:buNone/>
            </a:pPr>
            <a:endParaRPr smtClean="0"/>
          </a:p>
          <a:p>
            <a:r>
              <a:rPr smtClean="0"/>
              <a:t>Dôležitým znakom pri analýze je </a:t>
            </a:r>
            <a:r>
              <a:rPr smtClean="0">
                <a:solidFill>
                  <a:srgbClr val="FF0000"/>
                </a:solidFill>
              </a:rPr>
              <a:t>chybovosť</a:t>
            </a:r>
            <a:r>
              <a:rPr smtClean="0"/>
              <a:t>, pričom si všímame výskyt, zdroje a genézu chybovosti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47" y="1709735"/>
            <a:ext cx="10515600" cy="2359345"/>
          </a:xfrm>
        </p:spPr>
        <p:txBody>
          <a:bodyPr/>
          <a:lstStyle/>
          <a:p>
            <a:pPr algn="ctr"/>
            <a:r>
              <a:rPr lang="sk-SK" dirty="0" smtClean="0"/>
              <a:t>Pedagogicko-psychologická charakteristika dieťaťa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92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814447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</a:rPr>
              <a:t>Anamnéza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271016"/>
            <a:ext cx="11210544" cy="5175504"/>
          </a:xfrm>
        </p:spPr>
        <p:txBody>
          <a:bodyPr>
            <a:normAutofit/>
          </a:bodyPr>
          <a:lstStyle/>
          <a:p>
            <a:r>
              <a:rPr lang="sk-SK" sz="2400" dirty="0" err="1"/>
              <a:t>a</a:t>
            </a:r>
            <a:r>
              <a:rPr lang="sk-SK" sz="2400" dirty="0" err="1" smtClean="0"/>
              <a:t>namnesis</a:t>
            </a:r>
            <a:r>
              <a:rPr lang="sk-SK" sz="2400" dirty="0" smtClean="0"/>
              <a:t> – rozpamätávanie sa</a:t>
            </a:r>
          </a:p>
          <a:p>
            <a:r>
              <a:rPr lang="sk-SK" sz="2400" dirty="0"/>
              <a:t>získanie uceleného obrazu o vývine a stave osobnosti, charakterových zvláštnostiach a psychologických </a:t>
            </a:r>
            <a:r>
              <a:rPr lang="sk-SK" sz="2400" dirty="0" smtClean="0"/>
              <a:t>symptómoch</a:t>
            </a:r>
          </a:p>
          <a:p>
            <a:r>
              <a:rPr lang="sk-SK" sz="2400" dirty="0" smtClean="0"/>
              <a:t>opis vývinu osobnosti po súčasný stav</a:t>
            </a:r>
          </a:p>
          <a:p>
            <a:endParaRPr lang="sk-SK" sz="2400" dirty="0"/>
          </a:p>
          <a:p>
            <a:r>
              <a:rPr lang="sk-SK" sz="2400" u="sng" dirty="0" smtClean="0">
                <a:solidFill>
                  <a:schemeClr val="tx1"/>
                </a:solidFill>
              </a:rPr>
              <a:t>DRUHY</a:t>
            </a:r>
            <a:r>
              <a:rPr lang="sk-SK" sz="2400" dirty="0" smtClean="0"/>
              <a:t>: 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0000"/>
                </a:solidFill>
              </a:rPr>
              <a:t>r</a:t>
            </a:r>
            <a:r>
              <a:rPr lang="sk-SK" sz="2400" dirty="0" smtClean="0">
                <a:solidFill>
                  <a:srgbClr val="FF0000"/>
                </a:solidFill>
              </a:rPr>
              <a:t>odinná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0000"/>
                </a:solidFill>
              </a:rPr>
              <a:t>o</a:t>
            </a:r>
            <a:r>
              <a:rPr lang="sk-SK" sz="2400" dirty="0" smtClean="0">
                <a:solidFill>
                  <a:srgbClr val="FF0000"/>
                </a:solidFill>
              </a:rPr>
              <a:t>sobná</a:t>
            </a:r>
            <a:r>
              <a:rPr lang="sk-SK" sz="2400" dirty="0" smtClean="0"/>
              <a:t> (</a:t>
            </a:r>
            <a:r>
              <a:rPr lang="sk-SK" sz="2400" dirty="0" err="1" smtClean="0"/>
              <a:t>autoanamnéza</a:t>
            </a:r>
            <a:r>
              <a:rPr lang="sk-SK" sz="2400" dirty="0" smtClean="0"/>
              <a:t>, </a:t>
            </a:r>
            <a:r>
              <a:rPr lang="sk-SK" sz="2400" dirty="0" err="1" smtClean="0"/>
              <a:t>heteroanamnéza</a:t>
            </a:r>
            <a:r>
              <a:rPr lang="sk-SK" sz="2400" dirty="0" smtClean="0"/>
              <a:t>)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0000"/>
                </a:solidFill>
              </a:rPr>
              <a:t>m</a:t>
            </a:r>
            <a:r>
              <a:rPr lang="sk-SK" sz="2400" dirty="0" smtClean="0">
                <a:solidFill>
                  <a:srgbClr val="FF0000"/>
                </a:solidFill>
              </a:rPr>
              <a:t>edicínska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0000"/>
                </a:solidFill>
              </a:rPr>
              <a:t>s</a:t>
            </a:r>
            <a:r>
              <a:rPr lang="sk-SK" sz="2400" dirty="0" smtClean="0">
                <a:solidFill>
                  <a:srgbClr val="FF0000"/>
                </a:solidFill>
              </a:rPr>
              <a:t>ociálna/školská</a:t>
            </a:r>
            <a:endParaRPr lang="sk-SK" sz="2400" dirty="0">
              <a:solidFill>
                <a:srgbClr val="FF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428" y="3386758"/>
            <a:ext cx="3238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smtClean="0">
                <a:solidFill>
                  <a:srgbClr val="FF0000"/>
                </a:solidFill>
              </a:rPr>
              <a:t>Kazuistika </a:t>
            </a:r>
            <a:r>
              <a:rPr lang="sk-SK" b="1" dirty="0" smtClean="0">
                <a:solidFill>
                  <a:srgbClr val="FF0000"/>
                </a:solidFill>
              </a:rPr>
              <a:t>–</a:t>
            </a:r>
            <a:r>
              <a:rPr b="1" dirty="0" smtClean="0">
                <a:solidFill>
                  <a:srgbClr val="FF0000"/>
                </a:solidFill>
              </a:rPr>
              <a:t> prípadová štúdia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3" y="1825627"/>
            <a:ext cx="10515600" cy="4617376"/>
          </a:xfrm>
        </p:spPr>
        <p:txBody>
          <a:bodyPr>
            <a:normAutofit/>
          </a:bodyPr>
          <a:lstStyle/>
          <a:p>
            <a:r>
              <a:rPr sz="2400" dirty="0" smtClean="0"/>
              <a:t>výskum konkrétneho prípadu,</a:t>
            </a:r>
          </a:p>
          <a:p>
            <a:r>
              <a:rPr lang="sk-SK" sz="2400" dirty="0" smtClean="0"/>
              <a:t>Obsahuje </a:t>
            </a:r>
            <a:r>
              <a:rPr lang="sk-SK" sz="2400" i="1" dirty="0" smtClean="0"/>
              <a:t>anamnézu, diagnózu a prognózu</a:t>
            </a:r>
            <a:endParaRPr sz="2400" i="1" dirty="0" smtClean="0"/>
          </a:p>
          <a:p>
            <a:r>
              <a:rPr sz="2400" dirty="0" smtClean="0"/>
              <a:t>komplexnosť skúmaného fenoménu</a:t>
            </a:r>
          </a:p>
          <a:p>
            <a:r>
              <a:rPr sz="2400" dirty="0" smtClean="0">
                <a:solidFill>
                  <a:srgbClr val="FF0000"/>
                </a:solidFill>
              </a:rPr>
              <a:t>opis a rozbor jednotlivého prípadu </a:t>
            </a:r>
            <a:r>
              <a:rPr sz="2400" dirty="0" smtClean="0"/>
              <a:t>na základe kompletnej písomnej dokumentácie, iných sprostredkovaných informácií a vlastného skúmania, </a:t>
            </a:r>
          </a:p>
          <a:p>
            <a:r>
              <a:rPr sz="2400" dirty="0" smtClean="0"/>
              <a:t>uplatňuje sa v diagnostickej, poradenskej a výchovno-vzdelávacej praxi, ako aj v pedagogickej teórii najmä ako východiskový podklad na tvorbu vedeckých hypotéz. </a:t>
            </a:r>
          </a:p>
          <a:p>
            <a:r>
              <a:rPr sz="2400" dirty="0" smtClean="0"/>
              <a:t>spracováva sa väčšinou ex post</a:t>
            </a:r>
          </a:p>
          <a:p>
            <a:r>
              <a:rPr lang="sk-SK" sz="2400" dirty="0" smtClean="0"/>
              <a:t>je </a:t>
            </a:r>
            <a:r>
              <a:rPr lang="sk-SK" sz="2400" dirty="0"/>
              <a:t>analyzovaná z hľadiska vývojových prejavov analyzovaného javu, veci (napr. od času vzniku po súčasnosť).</a:t>
            </a:r>
            <a:endParaRPr sz="2400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239151"/>
            <a:ext cx="10515600" cy="928467"/>
          </a:xfrm>
        </p:spPr>
        <p:txBody>
          <a:bodyPr/>
          <a:lstStyle/>
          <a:p>
            <a:pPr algn="ctr"/>
            <a:r>
              <a:rPr b="1" smtClean="0">
                <a:solidFill>
                  <a:srgbClr val="FF0000"/>
                </a:solidFill>
              </a:rPr>
              <a:t>Štruktúra kazuistiky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2708" y="1336432"/>
            <a:ext cx="11071274" cy="5275383"/>
          </a:xfrm>
        </p:spPr>
        <p:txBody>
          <a:bodyPr>
            <a:normAutofit fontScale="92500" lnSpcReduction="20000"/>
          </a:bodyPr>
          <a:lstStyle/>
          <a:p>
            <a:r>
              <a:rPr dirty="0" smtClean="0"/>
              <a:t>Základné údaje</a:t>
            </a:r>
          </a:p>
          <a:p>
            <a:r>
              <a:rPr dirty="0" smtClean="0"/>
              <a:t>Metódy, ktorými sme získavali informácie</a:t>
            </a:r>
          </a:p>
          <a:p>
            <a:r>
              <a:rPr dirty="0" smtClean="0"/>
              <a:t>Diagnóza</a:t>
            </a:r>
          </a:p>
          <a:p>
            <a:r>
              <a:rPr dirty="0" smtClean="0"/>
              <a:t>Rodinná anamnéza</a:t>
            </a:r>
          </a:p>
          <a:p>
            <a:r>
              <a:rPr dirty="0" smtClean="0"/>
              <a:t>Osobná anamnéza</a:t>
            </a:r>
          </a:p>
          <a:p>
            <a:r>
              <a:rPr dirty="0" smtClean="0"/>
              <a:t>Sociálna anamnéza/školská</a:t>
            </a:r>
          </a:p>
          <a:p>
            <a:r>
              <a:rPr dirty="0" smtClean="0"/>
              <a:t>Doterajšie opatrenia</a:t>
            </a:r>
          </a:p>
          <a:p>
            <a:r>
              <a:rPr dirty="0" smtClean="0"/>
              <a:t>Aktuálny stav</a:t>
            </a:r>
          </a:p>
          <a:p>
            <a:r>
              <a:rPr dirty="0" err="1" smtClean="0"/>
              <a:t>Katamnéza</a:t>
            </a:r>
            <a:r>
              <a:rPr dirty="0" smtClean="0"/>
              <a:t>/</a:t>
            </a:r>
            <a:r>
              <a:rPr dirty="0" err="1" smtClean="0"/>
              <a:t>postterapeutický</a:t>
            </a:r>
            <a:r>
              <a:rPr dirty="0" smtClean="0"/>
              <a:t> priebeh</a:t>
            </a:r>
          </a:p>
          <a:p>
            <a:r>
              <a:rPr dirty="0" smtClean="0"/>
              <a:t>Prognóza : </a:t>
            </a:r>
            <a:r>
              <a:rPr i="1" dirty="0" smtClean="0"/>
              <a:t>Edukačná</a:t>
            </a:r>
            <a:r>
              <a:rPr dirty="0" smtClean="0"/>
              <a:t> prognóza, </a:t>
            </a:r>
            <a:r>
              <a:rPr i="1" dirty="0" smtClean="0"/>
              <a:t>prognóza vývinu osobnosti</a:t>
            </a:r>
            <a:r>
              <a:rPr dirty="0" smtClean="0"/>
              <a:t>, </a:t>
            </a:r>
            <a:r>
              <a:rPr i="1" dirty="0" smtClean="0"/>
              <a:t>výkonová </a:t>
            </a:r>
            <a:r>
              <a:rPr dirty="0" smtClean="0"/>
              <a:t>prognóza (profesijná), </a:t>
            </a:r>
            <a:r>
              <a:rPr i="1" dirty="0" smtClean="0"/>
              <a:t>sociálna </a:t>
            </a:r>
            <a:r>
              <a:rPr dirty="0" smtClean="0"/>
              <a:t>prognóza a pod.; </a:t>
            </a:r>
          </a:p>
          <a:p>
            <a:r>
              <a:rPr dirty="0" smtClean="0"/>
              <a:t>Návrh konkrétnych opatrení a odporúčaní - pre klienta, rodičov, iných (pedagógov a pod.)</a:t>
            </a:r>
          </a:p>
          <a:p>
            <a:endParaRPr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649855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Základné etické pravidlá výskumu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1792" y="1655064"/>
            <a:ext cx="10890504" cy="473659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k-SK" dirty="0" smtClean="0"/>
              <a:t>Dobrovoľná účasť subjektov vo výskume</a:t>
            </a:r>
          </a:p>
          <a:p>
            <a:pPr marL="514350" indent="-514350">
              <a:buAutoNum type="arabicPeriod"/>
            </a:pPr>
            <a:r>
              <a:rPr lang="sk-SK" dirty="0" smtClean="0"/>
              <a:t>Informovanie o výskume</a:t>
            </a:r>
          </a:p>
          <a:p>
            <a:pPr marL="514350" indent="-514350">
              <a:buAutoNum type="arabicPeriod"/>
            </a:pPr>
            <a:r>
              <a:rPr lang="sk-SK" dirty="0" smtClean="0"/>
              <a:t>Poučený súhlas</a:t>
            </a:r>
          </a:p>
          <a:p>
            <a:pPr marL="514350" indent="-514350">
              <a:buAutoNum type="arabicPeriod"/>
            </a:pPr>
            <a:r>
              <a:rPr lang="sk-SK" dirty="0" smtClean="0"/>
              <a:t>Neubližovanie</a:t>
            </a:r>
          </a:p>
          <a:p>
            <a:pPr marL="514350" indent="-514350">
              <a:buAutoNum type="arabicPeriod"/>
            </a:pPr>
            <a:r>
              <a:rPr lang="sk-SK" dirty="0" smtClean="0"/>
              <a:t>Požadovanie len takých informácií, ktoré nie sú v rozpore s etikou.</a:t>
            </a:r>
          </a:p>
          <a:p>
            <a:pPr marL="514350" indent="-514350">
              <a:buAutoNum type="arabicPeriod"/>
            </a:pPr>
            <a:r>
              <a:rPr lang="sk-SK" dirty="0" smtClean="0"/>
              <a:t>Zachovanie dôvernosti </a:t>
            </a:r>
            <a:r>
              <a:rPr lang="sk-SK" dirty="0" err="1" smtClean="0"/>
              <a:t>inf</a:t>
            </a:r>
            <a:r>
              <a:rPr lang="sk-SK" dirty="0" smtClean="0"/>
              <a:t>. </a:t>
            </a:r>
            <a:r>
              <a:rPr lang="sk-SK" dirty="0"/>
              <a:t>o</a:t>
            </a:r>
            <a:r>
              <a:rPr lang="sk-SK" dirty="0" smtClean="0"/>
              <a:t> účastníkoch.</a:t>
            </a:r>
          </a:p>
          <a:p>
            <a:pPr marL="514350" indent="-514350">
              <a:buAutoNum type="arabicPeriod"/>
            </a:pPr>
            <a:r>
              <a:rPr lang="sk-SK" dirty="0" smtClean="0"/>
              <a:t>Korektné spracovanie dát výskumníkom.</a:t>
            </a:r>
          </a:p>
          <a:p>
            <a:pPr marL="514350" indent="-514350"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04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47" y="1709735"/>
            <a:ext cx="10515600" cy="2359345"/>
          </a:xfrm>
        </p:spPr>
        <p:txBody>
          <a:bodyPr/>
          <a:lstStyle/>
          <a:p>
            <a:pPr algn="ctr"/>
            <a:r>
              <a:rPr lang="sk-SK" dirty="0" smtClean="0"/>
              <a:t>Pozorovanie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47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228601"/>
            <a:ext cx="10515600" cy="603503"/>
          </a:xfrm>
        </p:spPr>
        <p:txBody>
          <a:bodyPr>
            <a:normAutofit fontScale="90000"/>
          </a:bodyPr>
          <a:lstStyle/>
          <a:p>
            <a:pPr algn="ctr"/>
            <a:r>
              <a:rPr b="1" dirty="0" smtClean="0">
                <a:solidFill>
                  <a:srgbClr val="FF0000"/>
                </a:solidFill>
              </a:rPr>
              <a:t>Pozorovanie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8302" y="1088136"/>
            <a:ext cx="11197883" cy="5284529"/>
          </a:xfrm>
        </p:spPr>
        <p:txBody>
          <a:bodyPr>
            <a:normAutofit lnSpcReduction="10000"/>
          </a:bodyPr>
          <a:lstStyle/>
          <a:p>
            <a:r>
              <a:rPr sz="2400" dirty="0" smtClean="0"/>
              <a:t>najstaršia  a najprirodzenejšia metóda</a:t>
            </a:r>
          </a:p>
          <a:p>
            <a:r>
              <a:rPr sz="2400" dirty="0" smtClean="0"/>
              <a:t>zmysluplné vnímanie činností alebo vlastností, bez umelého zasahovania výskumníka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V</a:t>
            </a:r>
            <a:r>
              <a:rPr lang="sk-SK" dirty="0"/>
              <a:t> </a:t>
            </a:r>
            <a:r>
              <a:rPr lang="sk-SK" dirty="0" smtClean="0"/>
              <a:t>psychologickom </a:t>
            </a:r>
            <a:r>
              <a:rPr lang="sk-SK" dirty="0"/>
              <a:t>výskume sú predmetom pozorovania:</a:t>
            </a:r>
          </a:p>
          <a:p>
            <a:r>
              <a:rPr lang="sk-SK" sz="2400" dirty="0">
                <a:solidFill>
                  <a:srgbClr val="FF0000"/>
                </a:solidFill>
              </a:rPr>
              <a:t>činnosti</a:t>
            </a:r>
            <a:r>
              <a:rPr lang="sk-SK" sz="2400" dirty="0"/>
              <a:t> (verbálne i neverbálne),</a:t>
            </a:r>
          </a:p>
          <a:p>
            <a:r>
              <a:rPr lang="sk-SK" sz="2400" dirty="0">
                <a:solidFill>
                  <a:srgbClr val="FF0000"/>
                </a:solidFill>
              </a:rPr>
              <a:t>sociálne vzťahy </a:t>
            </a:r>
            <a:r>
              <a:rPr lang="sk-SK" sz="2400" dirty="0"/>
              <a:t>(učiteľ-žiak, učiteľ-rodič, rodič-rodič, rodič-dieťa a pod.),</a:t>
            </a:r>
          </a:p>
          <a:p>
            <a:r>
              <a:rPr lang="sk-SK" sz="2400" dirty="0">
                <a:solidFill>
                  <a:srgbClr val="FF0000"/>
                </a:solidFill>
              </a:rPr>
              <a:t>prostredie</a:t>
            </a:r>
            <a:r>
              <a:rPr lang="sk-SK" sz="2400" dirty="0"/>
              <a:t> (škola, rodina, klub, okolie</a:t>
            </a:r>
            <a:r>
              <a:rPr lang="sk-SK" sz="2400" dirty="0" smtClean="0"/>
              <a:t>).</a:t>
            </a:r>
          </a:p>
          <a:p>
            <a:endParaRPr lang="sk-SK" sz="2400" dirty="0"/>
          </a:p>
          <a:p>
            <a:pPr marL="0" indent="0">
              <a:buNone/>
            </a:pPr>
            <a:r>
              <a:rPr lang="sk-SK" sz="2400" u="sng" dirty="0" smtClean="0"/>
              <a:t>Zásady/vlastnosti pozorovania</a:t>
            </a:r>
          </a:p>
          <a:p>
            <a:pPr>
              <a:buFontTx/>
              <a:buChar char="-"/>
            </a:pPr>
            <a:r>
              <a:rPr lang="sk-SK" sz="2400" dirty="0" err="1">
                <a:solidFill>
                  <a:srgbClr val="FF0000"/>
                </a:solidFill>
              </a:rPr>
              <a:t>p</a:t>
            </a:r>
            <a:r>
              <a:rPr lang="sk-SK" sz="2400" dirty="0" err="1" smtClean="0">
                <a:solidFill>
                  <a:srgbClr val="FF0000"/>
                </a:solidFill>
              </a:rPr>
              <a:t>lánovitoť</a:t>
            </a:r>
            <a:r>
              <a:rPr lang="sk-SK" sz="2400" dirty="0" smtClean="0">
                <a:solidFill>
                  <a:srgbClr val="FF0000"/>
                </a:solidFill>
              </a:rPr>
              <a:t>           - systematickosť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0000"/>
                </a:solidFill>
              </a:rPr>
              <a:t>z</a:t>
            </a:r>
            <a:r>
              <a:rPr lang="sk-SK" sz="2400" dirty="0" smtClean="0">
                <a:solidFill>
                  <a:srgbClr val="FF0000"/>
                </a:solidFill>
              </a:rPr>
              <a:t>ameranosť        - kontrolovateľnosť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0000"/>
                </a:solidFill>
              </a:rPr>
              <a:t>presnosť a objektivita</a:t>
            </a:r>
            <a:endParaRPr lang="sk-SK" sz="2400" dirty="0">
              <a:solidFill>
                <a:srgbClr val="FF0000"/>
              </a:solidFill>
            </a:endParaRPr>
          </a:p>
          <a:p>
            <a:endParaRPr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3" y="251013"/>
            <a:ext cx="10515600" cy="59167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>
                <a:solidFill>
                  <a:srgbClr val="FF0000"/>
                </a:solidFill>
              </a:rPr>
              <a:t>P</a:t>
            </a:r>
            <a:r>
              <a:rPr lang="sk-SK" sz="3600" b="1" dirty="0" smtClean="0">
                <a:solidFill>
                  <a:srgbClr val="FF0000"/>
                </a:solidFill>
              </a:rPr>
              <a:t>ozorovanie</a:t>
            </a:r>
            <a:endParaRPr lang="sk-SK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66164" y="1057836"/>
            <a:ext cx="11170023" cy="5611906"/>
          </a:xfrm>
        </p:spPr>
        <p:txBody>
          <a:bodyPr>
            <a:normAutofit/>
          </a:bodyPr>
          <a:lstStyle/>
          <a:p>
            <a:r>
              <a:rPr lang="sk-SK" sz="2400" u="sng" dirty="0" smtClean="0"/>
              <a:t>Pozorovanie môže byť</a:t>
            </a:r>
            <a:r>
              <a:rPr lang="sk-SK" sz="2400" dirty="0" smtClean="0"/>
              <a:t>: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0000"/>
                </a:solidFill>
              </a:rPr>
              <a:t>spontánne, mimovoľné</a:t>
            </a:r>
          </a:p>
          <a:p>
            <a:pPr>
              <a:buFontTx/>
              <a:buChar char="-"/>
            </a:pPr>
            <a:r>
              <a:rPr lang="sk-SK" sz="2400" dirty="0">
                <a:solidFill>
                  <a:srgbClr val="FF0000"/>
                </a:solidFill>
              </a:rPr>
              <a:t>z</a:t>
            </a:r>
            <a:r>
              <a:rPr lang="sk-SK" sz="2400" dirty="0" smtClean="0">
                <a:solidFill>
                  <a:srgbClr val="FF0000"/>
                </a:solidFill>
              </a:rPr>
              <a:t>ámerné, cieľavedomé, systematické</a:t>
            </a:r>
          </a:p>
          <a:p>
            <a:pPr>
              <a:buFontTx/>
              <a:buChar char="-"/>
            </a:pPr>
            <a:endParaRPr lang="sk-SK" sz="24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k-SK" sz="2400" dirty="0"/>
          </a:p>
          <a:p>
            <a:r>
              <a:rPr lang="sk-SK" sz="2400" u="sng" dirty="0" smtClean="0"/>
              <a:t>Zložky pozorovania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0000"/>
                </a:solidFill>
              </a:rPr>
              <a:t>Cieľ pozorovania- </a:t>
            </a:r>
            <a:r>
              <a:rPr lang="sk-SK" sz="2400" dirty="0" smtClean="0"/>
              <a:t>čo?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0000"/>
                </a:solidFill>
              </a:rPr>
              <a:t>Predmet pozorovania </a:t>
            </a:r>
            <a:r>
              <a:rPr lang="sk-SK" sz="2400" dirty="0" smtClean="0"/>
              <a:t>– koho? </a:t>
            </a:r>
            <a:endParaRPr lang="sk-SK" sz="2400" dirty="0"/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0000"/>
                </a:solidFill>
              </a:rPr>
              <a:t>Časový plán </a:t>
            </a:r>
            <a:r>
              <a:rPr lang="sk-SK" sz="2400" dirty="0" smtClean="0"/>
              <a:t>– kedy?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FF0000"/>
                </a:solidFill>
              </a:rPr>
              <a:t>spôsob?</a:t>
            </a:r>
            <a:r>
              <a:rPr lang="sk-SK" sz="2400" dirty="0" smtClean="0"/>
              <a:t>– ako? Kto?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4438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otív Office">
  <a:themeElements>
    <a:clrScheme name="Vlastn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FF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2071</Words>
  <Application>Microsoft Office PowerPoint</Application>
  <PresentationFormat>Širokouhlá</PresentationFormat>
  <Paragraphs>367</Paragraphs>
  <Slides>59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Motív Office</vt:lpstr>
      <vt:lpstr> Základy psychologickej metodológie Výskumné metódy PP </vt:lpstr>
      <vt:lpstr>Psychologický výskum</vt:lpstr>
      <vt:lpstr>Výskumné metódy v psychológii</vt:lpstr>
      <vt:lpstr>Výskumné metódy</vt:lpstr>
      <vt:lpstr>Základné pravidlá ps.výskumu</vt:lpstr>
      <vt:lpstr>Základné etické pravidlá výskumu</vt:lpstr>
      <vt:lpstr>Pozorovanie</vt:lpstr>
      <vt:lpstr>Pozorovanie</vt:lpstr>
      <vt:lpstr>Pozorovanie</vt:lpstr>
      <vt:lpstr>Druhy pozorovania</vt:lpstr>
      <vt:lpstr>Pozorovanie</vt:lpstr>
      <vt:lpstr>Experiment</vt:lpstr>
      <vt:lpstr>Experiment </vt:lpstr>
      <vt:lpstr>Experiment</vt:lpstr>
      <vt:lpstr>Rozhovor</vt:lpstr>
      <vt:lpstr>Rozhovor</vt:lpstr>
      <vt:lpstr>Rozhovor</vt:lpstr>
      <vt:lpstr>Dotazník</vt:lpstr>
      <vt:lpstr>Dotazník</vt:lpstr>
      <vt:lpstr> Formy dotazníkov </vt:lpstr>
      <vt:lpstr>Otázky dotazníka</vt:lpstr>
      <vt:lpstr>Otázky dotazníka</vt:lpstr>
      <vt:lpstr>Posudzovacie škály</vt:lpstr>
      <vt:lpstr>Posudzovacie škály - druhy</vt:lpstr>
      <vt:lpstr>Posudzovacie škály - druhy</vt:lpstr>
      <vt:lpstr>Sociometria</vt:lpstr>
      <vt:lpstr>Sociometria </vt:lpstr>
      <vt:lpstr>Princíp sociometrie</vt:lpstr>
      <vt:lpstr>Zásady sociometrie</vt:lpstr>
      <vt:lpstr>Vyhodnotenie sociometrie</vt:lpstr>
      <vt:lpstr>Vyhodnotenie sociometrie</vt:lpstr>
      <vt:lpstr>Vyhodnotenie sociometrie</vt:lpstr>
      <vt:lpstr>Vyhodnotenie sociometrie</vt:lpstr>
      <vt:lpstr>Vyhodnotenie sociometrie</vt:lpstr>
      <vt:lpstr>Prezentácia programu PowerPoint</vt:lpstr>
      <vt:lpstr>Vyhodnotenie sociometrie</vt:lpstr>
      <vt:lpstr>Vyhodnotenie sociometrie</vt:lpstr>
      <vt:lpstr>Varianty sociometrie pre školskú prax </vt:lpstr>
      <vt:lpstr>Testy</vt:lpstr>
      <vt:lpstr>Psychologické testy</vt:lpstr>
      <vt:lpstr>Psychologické testy</vt:lpstr>
      <vt:lpstr>Klasifikácia testov</vt:lpstr>
      <vt:lpstr>Klasifikácia testov</vt:lpstr>
      <vt:lpstr>Klasifikácia testov</vt:lpstr>
      <vt:lpstr>Projektívne metódy</vt:lpstr>
      <vt:lpstr>Projektívne metódy</vt:lpstr>
      <vt:lpstr>Kresba </vt:lpstr>
      <vt:lpstr>Kresba postavy</vt:lpstr>
      <vt:lpstr>Prezentácia programu PowerPoint</vt:lpstr>
      <vt:lpstr>Prezentácia programu PowerPoint</vt:lpstr>
      <vt:lpstr>Prezentácia programu PowerPoint</vt:lpstr>
      <vt:lpstr>Spoločné znaky projektívnych techník</vt:lpstr>
      <vt:lpstr>Metóda analýzy produktov činností</vt:lpstr>
      <vt:lpstr>Analýza produktov činností</vt:lpstr>
      <vt:lpstr>Analýza produktov činností</vt:lpstr>
      <vt:lpstr>Pedagogicko-psychologická charakteristika dieťaťa</vt:lpstr>
      <vt:lpstr>Anamnéza</vt:lpstr>
      <vt:lpstr>Kazuistika – prípadová štúdia</vt:lpstr>
      <vt:lpstr>Štruktúra kazuistiky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psychológia - vývoj vedy</dc:title>
  <dc:creator>Admin</dc:creator>
  <cp:lastModifiedBy>KPSP</cp:lastModifiedBy>
  <cp:revision>127</cp:revision>
  <dcterms:created xsi:type="dcterms:W3CDTF">2014-05-08T15:37:08Z</dcterms:created>
  <dcterms:modified xsi:type="dcterms:W3CDTF">2021-12-15T20:43:20Z</dcterms:modified>
</cp:coreProperties>
</file>