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69" r:id="rId3"/>
    <p:sldId id="267" r:id="rId4"/>
    <p:sldId id="268" r:id="rId5"/>
    <p:sldId id="258" r:id="rId6"/>
    <p:sldId id="259" r:id="rId7"/>
    <p:sldId id="260" r:id="rId8"/>
    <p:sldId id="270" r:id="rId9"/>
    <p:sldId id="271" r:id="rId10"/>
    <p:sldId id="272" r:id="rId11"/>
    <p:sldId id="273" r:id="rId12"/>
    <p:sldId id="261" r:id="rId13"/>
    <p:sldId id="262" r:id="rId14"/>
    <p:sldId id="263" r:id="rId15"/>
    <p:sldId id="264" r:id="rId16"/>
    <p:sldId id="265" r:id="rId17"/>
  </p:sldIdLst>
  <p:sldSz cx="9144000" cy="6858000" type="screen4x3"/>
  <p:notesSz cx="6858000" cy="9144000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26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Nadpis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17" name="Podnadpis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sk-SK" smtClean="0"/>
              <a:t>Kliknite sem a upravte štýl predlohy podnadpisov.</a:t>
            </a:r>
            <a:endParaRPr kumimoji="0" lang="en-US"/>
          </a:p>
        </p:txBody>
      </p:sp>
      <p:sp>
        <p:nvSpPr>
          <p:cNvPr id="30" name="Zástupný symbol dátumu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C36EE-8010-4721-A37C-095A16681287}" type="datetimeFigureOut">
              <a:rPr lang="sk-SK" smtClean="0"/>
              <a:pPr/>
              <a:t>9. 5. 2019</a:t>
            </a:fld>
            <a:endParaRPr lang="sk-SK"/>
          </a:p>
        </p:txBody>
      </p:sp>
      <p:sp>
        <p:nvSpPr>
          <p:cNvPr id="19" name="Zástupný symbol päty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27" name="Zástupný symbol čísla snímky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FD220B-6628-4FE4-848E-F1E1D4A3A645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C36EE-8010-4721-A37C-095A16681287}" type="datetimeFigureOut">
              <a:rPr lang="sk-SK" smtClean="0"/>
              <a:pPr/>
              <a:t>9. 5. 2019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FD220B-6628-4FE4-848E-F1E1D4A3A645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C36EE-8010-4721-A37C-095A16681287}" type="datetimeFigureOut">
              <a:rPr lang="sk-SK" smtClean="0"/>
              <a:pPr/>
              <a:t>9. 5. 2019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FD220B-6628-4FE4-848E-F1E1D4A3A645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C36EE-8010-4721-A37C-095A16681287}" type="datetimeFigureOut">
              <a:rPr lang="sk-SK" smtClean="0"/>
              <a:pPr/>
              <a:t>9. 5. 2019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FD220B-6628-4FE4-848E-F1E1D4A3A645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sk-SK" smtClean="0"/>
              <a:t>Kliknite sem a upravte štýly predlohy textu.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C36EE-8010-4721-A37C-095A16681287}" type="datetimeFigureOut">
              <a:rPr lang="sk-SK" smtClean="0"/>
              <a:pPr/>
              <a:t>9. 5. 2019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FD220B-6628-4FE4-848E-F1E1D4A3A645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obsahu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C36EE-8010-4721-A37C-095A16681287}" type="datetimeFigureOut">
              <a:rPr lang="sk-SK" smtClean="0"/>
              <a:pPr/>
              <a:t>9. 5. 2019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FD220B-6628-4FE4-848E-F1E1D4A3A645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sk-SK" smtClean="0"/>
              <a:t>Kliknite sem a upravte štýly predlohy textu.</a:t>
            </a:r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sk-SK" smtClean="0"/>
              <a:t>Kliknite sem a upravte štýly predlohy textu.</a:t>
            </a:r>
          </a:p>
        </p:txBody>
      </p:sp>
      <p:sp>
        <p:nvSpPr>
          <p:cNvPr id="5" name="Zástupný symbol obsahu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6" name="Zástupný symbol obsahu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7" name="Zástupný symbol dátum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C36EE-8010-4721-A37C-095A16681287}" type="datetimeFigureOut">
              <a:rPr lang="sk-SK" smtClean="0"/>
              <a:pPr/>
              <a:t>9. 5. 2019</a:t>
            </a:fld>
            <a:endParaRPr lang="sk-SK"/>
          </a:p>
        </p:txBody>
      </p:sp>
      <p:sp>
        <p:nvSpPr>
          <p:cNvPr id="8" name="Zástupný symbol päty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Zástupný symbol čísla snímky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FD220B-6628-4FE4-848E-F1E1D4A3A645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dátum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C36EE-8010-4721-A37C-095A16681287}" type="datetimeFigureOut">
              <a:rPr lang="sk-SK" smtClean="0"/>
              <a:pPr/>
              <a:t>9. 5. 2019</a:t>
            </a:fld>
            <a:endParaRPr lang="sk-SK"/>
          </a:p>
        </p:txBody>
      </p:sp>
      <p:sp>
        <p:nvSpPr>
          <p:cNvPr id="4" name="Zástupný symbol päty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Zástupný symbol čísla snímky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FD220B-6628-4FE4-848E-F1E1D4A3A645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dátum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C36EE-8010-4721-A37C-095A16681287}" type="datetimeFigureOut">
              <a:rPr lang="sk-SK" smtClean="0"/>
              <a:pPr/>
              <a:t>9. 5. 2019</a:t>
            </a:fld>
            <a:endParaRPr lang="sk-SK"/>
          </a:p>
        </p:txBody>
      </p:sp>
      <p:sp>
        <p:nvSpPr>
          <p:cNvPr id="3" name="Zástupný symbol päty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FD220B-6628-4FE4-848E-F1E1D4A3A645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sk-SK" smtClean="0"/>
              <a:t>Kliknite sem a upravte štýly predlohy textu.</a:t>
            </a:r>
          </a:p>
        </p:txBody>
      </p:sp>
      <p:sp>
        <p:nvSpPr>
          <p:cNvPr id="4" name="Zástupný symbol obsahu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C36EE-8010-4721-A37C-095A16681287}" type="datetimeFigureOut">
              <a:rPr lang="sk-SK" smtClean="0"/>
              <a:pPr/>
              <a:t>9. 5. 2019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FD220B-6628-4FE4-848E-F1E1D4A3A645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dĺžnik s jedným odstrihnutým a zaobleným rohom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Pravouhlý trojuholník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sk-SK" smtClean="0"/>
              <a:t>Kliknite sem a upravte štýly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C36EE-8010-4721-A37C-095A16681287}" type="datetimeFigureOut">
              <a:rPr lang="sk-SK" smtClean="0"/>
              <a:pPr/>
              <a:t>9. 5. 2019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19FD220B-6628-4FE4-848E-F1E1D4A3A645}" type="slidenum">
              <a:rPr lang="sk-SK" smtClean="0"/>
              <a:pPr/>
              <a:t>‹#›</a:t>
            </a:fld>
            <a:endParaRPr lang="sk-SK"/>
          </a:p>
        </p:txBody>
      </p:sp>
      <p:sp>
        <p:nvSpPr>
          <p:cNvPr id="3" name="Zástupný symbol obrázka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sk-SK" smtClean="0"/>
              <a:t>Ak chcete pridať obrázok, kliknite na ikonu</a:t>
            </a:r>
            <a:endParaRPr kumimoji="0" lang="en-US" dirty="0"/>
          </a:p>
        </p:txBody>
      </p:sp>
      <p:sp>
        <p:nvSpPr>
          <p:cNvPr id="10" name="Voľná forma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Voľná forma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Voľná forma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Voľná forma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Zástupný symbol nadpisu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0" name="Zástupný symbol textu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sk-SK" smtClean="0"/>
              <a:t>Kliknite sem a upravte štýly predlohy textu.</a:t>
            </a:r>
          </a:p>
          <a:p>
            <a:pPr lvl="1" eaLnBrk="1" latinLnBrk="0" hangingPunct="1"/>
            <a:r>
              <a:rPr kumimoji="0" lang="sk-SK" smtClean="0"/>
              <a:t>Druhá úroveň</a:t>
            </a:r>
          </a:p>
          <a:p>
            <a:pPr lvl="2" eaLnBrk="1" latinLnBrk="0" hangingPunct="1"/>
            <a:r>
              <a:rPr kumimoji="0" lang="sk-SK" smtClean="0"/>
              <a:t>Tretia úroveň</a:t>
            </a:r>
          </a:p>
          <a:p>
            <a:pPr lvl="3" eaLnBrk="1" latinLnBrk="0" hangingPunct="1"/>
            <a:r>
              <a:rPr kumimoji="0" lang="sk-SK" smtClean="0"/>
              <a:t>Štvrtá úroveň</a:t>
            </a:r>
          </a:p>
          <a:p>
            <a:pPr lvl="4" eaLnBrk="1" latinLnBrk="0" hangingPunct="1"/>
            <a:r>
              <a:rPr kumimoji="0" lang="sk-SK" smtClean="0"/>
              <a:t>Piata úroveň</a:t>
            </a:r>
            <a:endParaRPr kumimoji="0" lang="en-US"/>
          </a:p>
        </p:txBody>
      </p:sp>
      <p:sp>
        <p:nvSpPr>
          <p:cNvPr id="10" name="Zástupný symbol dátumu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70C36EE-8010-4721-A37C-095A16681287}" type="datetimeFigureOut">
              <a:rPr lang="sk-SK" smtClean="0"/>
              <a:pPr/>
              <a:t>9. 5. 2019</a:t>
            </a:fld>
            <a:endParaRPr lang="sk-SK"/>
          </a:p>
        </p:txBody>
      </p:sp>
      <p:sp>
        <p:nvSpPr>
          <p:cNvPr id="22" name="Zástupný symbol päty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sk-SK"/>
          </a:p>
        </p:txBody>
      </p:sp>
      <p:sp>
        <p:nvSpPr>
          <p:cNvPr id="18" name="Zástupný symbol čísla snímky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9FD220B-6628-4FE4-848E-F1E1D4A3A645}" type="slidenum">
              <a:rPr lang="sk-SK" smtClean="0"/>
              <a:pPr/>
              <a:t>‹#›</a:t>
            </a:fld>
            <a:endParaRPr lang="sk-SK"/>
          </a:p>
        </p:txBody>
      </p:sp>
      <p:grpSp>
        <p:nvGrpSpPr>
          <p:cNvPr id="2" name="Skupina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Voľná forma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Voľná forma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gif"/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gif"/><Relationship Id="rId2" Type="http://schemas.openxmlformats.org/officeDocument/2006/relationships/image" Target="../media/image10.gi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k-SK" dirty="0" smtClean="0"/>
              <a:t>Úprava vody v Akváriu</a:t>
            </a:r>
            <a:endParaRPr lang="sk-SK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381000" y="3500438"/>
            <a:ext cx="8458200" cy="1300162"/>
          </a:xfrm>
        </p:spPr>
        <p:txBody>
          <a:bodyPr>
            <a:normAutofit/>
          </a:bodyPr>
          <a:lstStyle/>
          <a:p>
            <a:r>
              <a:rPr lang="sk-SK" dirty="0" smtClean="0"/>
              <a:t>Slovenská </a:t>
            </a:r>
            <a:r>
              <a:rPr lang="sk-SK" dirty="0" smtClean="0"/>
              <a:t>poľnohospodárska univerzita </a:t>
            </a:r>
            <a:r>
              <a:rPr lang="sk-SK" smtClean="0"/>
              <a:t>v </a:t>
            </a:r>
            <a:r>
              <a:rPr lang="sk-SK" smtClean="0"/>
              <a:t>Nitre</a:t>
            </a:r>
            <a:endParaRPr lang="sk-SK" dirty="0" smtClean="0"/>
          </a:p>
        </p:txBody>
      </p:sp>
      <p:sp>
        <p:nvSpPr>
          <p:cNvPr id="25602" name="AutoShape 2" descr="VÃ½sledok vyhÄ¾adÃ¡vania obrÃ¡zkov pre dopyt rybka v akvariu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k-SK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k-SK" sz="1400" u="sng" dirty="0" smtClean="0"/>
              <a:t>Vnútorné filtre prichytené na skle v akváriu</a:t>
            </a:r>
            <a:r>
              <a:rPr lang="sk-SK" sz="1400" dirty="0" smtClean="0"/>
              <a:t> sa používajú zväčša na mechanickú filtráciu. Filtre majú malý objem filtračnej náplne, ktoré treba častejšie čistiť. Ak sa filtračná náplň nečistí - filter začne pracovať biologicky. Takáto filtrácia je vhodná pre menšie akváriá s väčším počtom rastlín a menšou osádkou rýb.</a:t>
            </a:r>
          </a:p>
          <a:p>
            <a:endParaRPr lang="sk-SK" sz="1400" dirty="0" smtClean="0"/>
          </a:p>
          <a:p>
            <a:endParaRPr lang="sk-SK" sz="1400" dirty="0" smtClean="0"/>
          </a:p>
          <a:p>
            <a:endParaRPr lang="sk-SK" sz="1400" dirty="0" smtClean="0"/>
          </a:p>
          <a:p>
            <a:endParaRPr lang="sk-SK" sz="1400" dirty="0" smtClean="0"/>
          </a:p>
          <a:p>
            <a:endParaRPr lang="sk-SK" sz="1400" dirty="0" smtClean="0"/>
          </a:p>
          <a:p>
            <a:endParaRPr lang="sk-SK" sz="1400" dirty="0" smtClean="0"/>
          </a:p>
          <a:p>
            <a:r>
              <a:rPr lang="sk-SK" sz="1400" dirty="0" smtClean="0"/>
              <a:t> </a:t>
            </a:r>
            <a:r>
              <a:rPr lang="sk-SK" sz="1400" u="sng" dirty="0" smtClean="0"/>
              <a:t> Vnútorné pôdne filtre:</a:t>
            </a:r>
            <a:endParaRPr lang="sk-SK" sz="1400" dirty="0" smtClean="0"/>
          </a:p>
          <a:p>
            <a:pPr>
              <a:buNone/>
            </a:pPr>
            <a:r>
              <a:rPr lang="sk-SK" sz="1400" dirty="0" smtClean="0"/>
              <a:t>         Základná doska filtra je umiestnená na dne akvária a je prikrytá substrátom (nemôžeme použiť napr. piesok lebo by nám zaniesol otvory vo filtračnej doske). Voda buď presakuje dolu substrátom a vracia sa za použitia vzduchovej pumpy rúrkou do akvária alebo je naopak voda v akváriu nasávaná cez rúrku a tá je pretláčaná nahor cez substrát.</a:t>
            </a:r>
          </a:p>
          <a:p>
            <a:endParaRPr lang="sk-SK" sz="1400" dirty="0"/>
          </a:p>
        </p:txBody>
      </p:sp>
      <p:pic>
        <p:nvPicPr>
          <p:cNvPr id="4" name="Obrázok 3" descr="vnutorny_filter_2 (1)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14744" y="5679752"/>
            <a:ext cx="4838824" cy="1178248"/>
          </a:xfrm>
          <a:prstGeom prst="rect">
            <a:avLst/>
          </a:prstGeom>
        </p:spPr>
      </p:pic>
      <p:pic>
        <p:nvPicPr>
          <p:cNvPr id="7" name="Obrázok 6" descr="vnutorny_filter.gi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43570" y="2357429"/>
            <a:ext cx="1428760" cy="1567843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k-SK" sz="1400" u="sng" dirty="0" smtClean="0"/>
              <a:t>Vonkajší </a:t>
            </a:r>
            <a:r>
              <a:rPr lang="sk-SK" sz="1400" u="sng" dirty="0" err="1" smtClean="0"/>
              <a:t>kanistrový</a:t>
            </a:r>
            <a:r>
              <a:rPr lang="sk-SK" sz="1400" u="sng" dirty="0" smtClean="0"/>
              <a:t> filter</a:t>
            </a:r>
            <a:r>
              <a:rPr lang="sk-SK" sz="1400" dirty="0" smtClean="0"/>
              <a:t>. Voda sa prečerpáva z akvária napr. cez sací kôš prívodnou hadicou do filtra. Filter je uzavretá nádoba v ktorej môže byť rôzny filtračný materiál ( keramika, aktívne uhlie, filtračná vata, molitan ...). V porovnaní s vnútorným filtrom máme teraz možnosť použiť viac filtračného materiálu rôzneho typu a využitia. Vo vhodnom filtračnom materiály žijú baktérie starajúce sa o biologickú filtráciu (usídlenie baktérií trvá približne 4-8 týždňov). Čerpadlom sa voda vracia cez jednotlivé filtračné vrstvy späť do akvária. Filter môžeme umiestniť vedľa alebo pod akvárium napr. do skrinky. Prívodná aj nasávacia hadica by mala byť dostatočne zaistená.</a:t>
            </a:r>
          </a:p>
          <a:p>
            <a:endParaRPr lang="sk-SK" sz="1400" dirty="0"/>
          </a:p>
        </p:txBody>
      </p:sp>
      <p:pic>
        <p:nvPicPr>
          <p:cNvPr id="4" name="Obrázok 3" descr="vonkajsi_filter_2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71802" y="4714884"/>
            <a:ext cx="5776738" cy="1751656"/>
          </a:xfrm>
          <a:prstGeom prst="rect">
            <a:avLst/>
          </a:prstGeom>
        </p:spPr>
      </p:pic>
      <p:pic>
        <p:nvPicPr>
          <p:cNvPr id="5" name="Obrázok 4" descr="kanister.gi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28662" y="3857628"/>
            <a:ext cx="1285884" cy="2255937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k-SK" b="1" dirty="0" smtClean="0"/>
              <a:t>Amoniak – </a:t>
            </a:r>
            <a:r>
              <a:rPr lang="sk-SK" b="1" dirty="0" err="1" smtClean="0"/>
              <a:t>dusitany</a:t>
            </a:r>
            <a:r>
              <a:rPr lang="sk-SK" b="1" dirty="0" smtClean="0"/>
              <a:t> – dusičnany</a:t>
            </a:r>
            <a:br>
              <a:rPr lang="sk-SK" b="1" dirty="0" smtClean="0"/>
            </a:b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k-SK" sz="1400" dirty="0" smtClean="0"/>
              <a:t>V akváriovej vode musíme pravidelne sledovať úroveň biologickej vyváženosti všetkých procesov. Takýmito dôležitými a často sa meniacimi faktormi sú koncentrácie amoniaku (čpavku NH</a:t>
            </a:r>
            <a:r>
              <a:rPr lang="sk-SK" sz="1400" baseline="-25000" dirty="0" smtClean="0"/>
              <a:t>3</a:t>
            </a:r>
            <a:r>
              <a:rPr lang="sk-SK" sz="1400" dirty="0" smtClean="0"/>
              <a:t>), </a:t>
            </a:r>
            <a:r>
              <a:rPr lang="sk-SK" sz="1400" dirty="0" err="1" smtClean="0"/>
              <a:t>dusitanu</a:t>
            </a:r>
            <a:r>
              <a:rPr lang="sk-SK" sz="1400" dirty="0" smtClean="0"/>
              <a:t> (</a:t>
            </a:r>
            <a:r>
              <a:rPr lang="sk-SK" sz="1400" dirty="0" err="1" smtClean="0"/>
              <a:t>nitritu</a:t>
            </a:r>
            <a:r>
              <a:rPr lang="sk-SK" sz="1400" dirty="0" smtClean="0"/>
              <a:t> NO</a:t>
            </a:r>
            <a:r>
              <a:rPr lang="sk-SK" sz="1400" baseline="-25000" dirty="0" smtClean="0"/>
              <a:t>2</a:t>
            </a:r>
            <a:r>
              <a:rPr lang="sk-SK" sz="1400" dirty="0" smtClean="0"/>
              <a:t>) a dusičnanu (nitrátu NO</a:t>
            </a:r>
            <a:r>
              <a:rPr lang="sk-SK" sz="1400" baseline="-25000" dirty="0" smtClean="0"/>
              <a:t>3</a:t>
            </a:r>
            <a:r>
              <a:rPr lang="sk-SK" sz="1400" dirty="0" smtClean="0"/>
              <a:t>) vo vode. Tieto látky sa do vody dostávajú ako priame výlučky rýb, ale hlavne vznikajú rozkladom bielkovín nachádzajúcich sa vo všetkých akváriových odpadoch (rybí trus </a:t>
            </a:r>
            <a:r>
              <a:rPr lang="sk-SK" sz="1400" dirty="0" err="1" smtClean="0"/>
              <a:t>detrit</a:t>
            </a:r>
            <a:r>
              <a:rPr lang="sk-SK" sz="1400" dirty="0" smtClean="0"/>
              <a:t>, zostatky neskonzumovaného krmiva, časti odumretých rastlín)</a:t>
            </a:r>
          </a:p>
          <a:p>
            <a:endParaRPr lang="sk-SK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k-SK" b="1" dirty="0" smtClean="0"/>
              <a:t>Proti riasam</a:t>
            </a:r>
            <a:br>
              <a:rPr lang="sk-SK" b="1" dirty="0" smtClean="0"/>
            </a:b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k-SK" sz="1400" dirty="0" smtClean="0"/>
              <a:t>Musíme si uvedomiť, že riasy sú rastliny, ktoré potrebujú rovnaké živiny i podmienky ako naše akváriové rastliny</a:t>
            </a:r>
          </a:p>
          <a:p>
            <a:r>
              <a:rPr lang="sk-SK" sz="1400" dirty="0" smtClean="0"/>
              <a:t>• Akvárium zarybňujeme až 4 týždne po vysadení rastlín.</a:t>
            </a:r>
            <a:br>
              <a:rPr lang="sk-SK" sz="1400" dirty="0" smtClean="0"/>
            </a:br>
            <a:r>
              <a:rPr lang="sk-SK" sz="1400" dirty="0" smtClean="0"/>
              <a:t>• Neprepĺňame ho rybami – z ich </a:t>
            </a:r>
            <a:r>
              <a:rPr lang="sk-SK" sz="1400" dirty="0" err="1" smtClean="0"/>
              <a:t>exkrementov</a:t>
            </a:r>
            <a:r>
              <a:rPr lang="sk-SK" sz="1400" dirty="0" smtClean="0"/>
              <a:t> síce vznikne veľa živín, no vo vysokej koncentrácii sa stávajú jedovaté, a to nielen pre rastliny, ale aj pre samotné ryby. Navyše podporujú rast rias.</a:t>
            </a:r>
            <a:br>
              <a:rPr lang="sk-SK" sz="1400" dirty="0" smtClean="0"/>
            </a:br>
            <a:r>
              <a:rPr lang="sk-SK" sz="1400" dirty="0" smtClean="0"/>
              <a:t>• Ryby kŕmime veľmi striedmo a v malých dávkach, aby žrádlo čo najrýchlejšie skonzumovali. Kúsky spadnuté na dno sa rozkladajú a tvoria toxické látky.</a:t>
            </a:r>
            <a:br>
              <a:rPr lang="sk-SK" sz="1400" dirty="0" smtClean="0"/>
            </a:br>
            <a:r>
              <a:rPr lang="sk-SK" sz="1400" dirty="0" smtClean="0"/>
              <a:t>• Kontrolujeme koncentráciu dusičnanov a fosforečnanov vo vode a pravidelne vymieňame 1/3 vody, tak znížime koncentráciu toxínov i nadbytok živín vo vode.</a:t>
            </a:r>
            <a:br>
              <a:rPr lang="sk-SK" sz="1400" dirty="0" smtClean="0"/>
            </a:br>
            <a:r>
              <a:rPr lang="sk-SK" sz="1400" dirty="0" smtClean="0"/>
              <a:t>• Pri výsadbe akvária uprednostňujeme rýchlorastúce rastliny, ktoré z vody intenzívnejšie odoberajú živiny. </a:t>
            </a:r>
            <a:br>
              <a:rPr lang="sk-SK" sz="1400" dirty="0" smtClean="0"/>
            </a:br>
            <a:r>
              <a:rPr lang="sk-SK" sz="1400" dirty="0" smtClean="0"/>
              <a:t>• Aj plávajúce rastliny (napríklad </a:t>
            </a:r>
            <a:r>
              <a:rPr lang="sk-SK" sz="1400" dirty="0" err="1" smtClean="0"/>
              <a:t>Azolla</a:t>
            </a:r>
            <a:r>
              <a:rPr lang="sk-SK" sz="1400" dirty="0" smtClean="0"/>
              <a:t> </a:t>
            </a:r>
            <a:r>
              <a:rPr lang="sk-SK" sz="1400" dirty="0" err="1" smtClean="0"/>
              <a:t>carolinianum</a:t>
            </a:r>
            <a:r>
              <a:rPr lang="sk-SK" sz="1400" dirty="0" smtClean="0"/>
              <a:t>) silne znižujú koncentráciu živín a zároveň čiastočne zatieňujú akvárium, čo do určitej miery tiež potláča rozmach rias.</a:t>
            </a:r>
            <a:endParaRPr lang="sk-SK" sz="1400" dirty="0"/>
          </a:p>
        </p:txBody>
      </p:sp>
      <p:pic>
        <p:nvPicPr>
          <p:cNvPr id="19458" name="Picture 2" descr="VÃ½sledok vyhÄ¾adÃ¡vania obrÃ¡zkov pre dopyt riasy v akvÃ¡riu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57818" y="4357694"/>
            <a:ext cx="2952728" cy="221454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k-SK" b="1" dirty="0" smtClean="0"/>
              <a:t>Veľkosť akvária</a:t>
            </a:r>
            <a:br>
              <a:rPr lang="sk-SK" b="1" dirty="0" smtClean="0"/>
            </a:b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k-SK" sz="1400" dirty="0" smtClean="0"/>
              <a:t>Na každý 1,5 cm dospelých rýb treba počítať minimálne s 1 l vody. Dĺžka akvária by mala zodpovedať 10-násobku maximálnej dĺžky najdlhšej chovanej dospelej ryby.</a:t>
            </a:r>
            <a:endParaRPr lang="sk-SK" sz="1400" dirty="0"/>
          </a:p>
        </p:txBody>
      </p:sp>
      <p:pic>
        <p:nvPicPr>
          <p:cNvPr id="18434" name="Picture 2" descr="VÃ½sledok vyhÄ¾adÃ¡vania obrÃ¡zkov pre dopyt velkost akvaria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71538" y="3214686"/>
            <a:ext cx="3571900" cy="287976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Zdroje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k-SK" sz="1200" dirty="0" smtClean="0"/>
              <a:t>https://rybicky.net/clanky/486-teplota-tvrdost-a-uprava-vody?fbclid=IwAR1kLkm8WcEQtcVCM8czXCGOuXGMobT9E-T7YZxK7ixffYp4uco1bjLqijg</a:t>
            </a:r>
          </a:p>
          <a:p>
            <a:r>
              <a:rPr lang="sk-SK" sz="1200" dirty="0" smtClean="0"/>
              <a:t>https://urobsisam.zoznam.sk/poradna/chovatelstvo/domace-akvarium-a-zakladne-pravidla-starostlivosti?fbclid=IwAR3_Qk3-A6plCXKaWnUWhRFuFGp7uUq87fqVLr6o6MmBzVlY34djH_gzwpY</a:t>
            </a:r>
          </a:p>
          <a:p>
            <a:r>
              <a:rPr lang="sk-SK" sz="1200" dirty="0" smtClean="0"/>
              <a:t>https://www.akva.sk/clanky/filtracia.php</a:t>
            </a:r>
          </a:p>
          <a:p>
            <a:r>
              <a:rPr lang="sk-SK" sz="1200" dirty="0" smtClean="0"/>
              <a:t>https://www.google.com/search?rlz=1C1EJFC_enSK815SK815&amp;biw=1536&amp;bih=754&amp;tbm=isch&amp;sa=1&amp;ei=TZanXKagN5WejLsPnOuogAk&amp;q=teplomer+do+vody&amp;oq=teplomer&amp;gs_l=img.1.1.0l10.37534.40453..41741...0.0..4.142.1432.2j10......2....1..gws-wiz-img.....0..0i24j35i39.JGImUeWLfvk#imgrc=5CVcicDUWE4hNM:</a:t>
            </a:r>
          </a:p>
          <a:p>
            <a:r>
              <a:rPr lang="sk-SK" sz="1200" dirty="0" smtClean="0"/>
              <a:t>https://sk.wikiquote.org/wiki/Voda</a:t>
            </a:r>
          </a:p>
          <a:p>
            <a:r>
              <a:rPr lang="sk-SK" sz="1200" dirty="0" smtClean="0"/>
              <a:t>https://www.google.com/search?rlz=1C1EJFC_enSK815SK815&amp;biw=1536&amp;bih=754&amp;tbm=isch&amp;sa=1&amp;ei=VJSnXLSNO8-MlwTykaDADg&amp;q=velkost+akvaria&amp;oq=velkost+akvaria&amp;gs_l=img.3..0i24l3.38756.44179..46051...0.0..4.149.2417.0j19......2....1..gws-wiz-img.....0..0j0i5i30j35i39j0i8i30._IJ1qehwJX0#imgrc=rNc42MUO3B-MHM:</a:t>
            </a:r>
          </a:p>
          <a:p>
            <a:r>
              <a:rPr lang="sk-SK" sz="1200" dirty="0" smtClean="0"/>
              <a:t>https://www.google.com/search?q=kyslost+vody&amp;rlz=1C1EJFC_enSK815SK815&amp;source=lnms&amp;tbm=isch&amp;sa=X&amp;ved=0ahUKEwiA_sGkxLnhAhXOUlAKHVXmDJcQ_AUIDigB&amp;biw=1536&amp;bih=754&amp;dpr=1.25#imgrc=tm9zpYfzlH_XRM:</a:t>
            </a:r>
          </a:p>
          <a:p>
            <a:endParaRPr lang="sk-SK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85720" y="3429000"/>
            <a:ext cx="8686800" cy="838200"/>
          </a:xfrm>
        </p:spPr>
        <p:txBody>
          <a:bodyPr/>
          <a:lstStyle/>
          <a:p>
            <a:pPr algn="ctr"/>
            <a:r>
              <a:rPr lang="sk-SK" dirty="0" smtClean="0"/>
              <a:t>Ďakujeme za pozornosť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k-SK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sk-SK" dirty="0" smtClean="0"/>
              <a:t>,,Niektorí chytajú ryby, iní kalia vodu. “</a:t>
            </a:r>
          </a:p>
          <a:p>
            <a:pPr>
              <a:buNone/>
            </a:pPr>
            <a:r>
              <a:rPr lang="sk-SK" dirty="0" smtClean="0"/>
              <a:t>                                                 (Čínske príslovia)</a:t>
            </a:r>
          </a:p>
          <a:p>
            <a:pPr>
              <a:buNone/>
            </a:pPr>
            <a:endParaRPr lang="sk-SK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Akú vodu do akvária ?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k-SK" sz="1400" b="1" dirty="0" smtClean="0"/>
              <a:t>Čerstvá voda</a:t>
            </a:r>
          </a:p>
          <a:p>
            <a:pPr>
              <a:buNone/>
            </a:pPr>
            <a:r>
              <a:rPr lang="sk-SK" sz="1400" dirty="0" smtClean="0"/>
              <a:t>         Čerstvá voda z vodovodného kohútika môže byť pre ryby a rastliny nebezpečná, pretože často obsahuje nadmerné množstvo rozpustených plynov (najviac chlóru), fenolu a taktiež stopové ióny kovov (napr. olovo, meď, zinok, hliník...). Preto sa čerstvá voda má do akvária pridávať len v malých dávkach.</a:t>
            </a:r>
          </a:p>
          <a:p>
            <a:r>
              <a:rPr lang="sk-SK" sz="1400" b="1" dirty="0" err="1" smtClean="0"/>
              <a:t>Odstatie</a:t>
            </a:r>
            <a:endParaRPr lang="sk-SK" sz="1400" b="1" dirty="0" smtClean="0"/>
          </a:p>
          <a:p>
            <a:pPr>
              <a:buNone/>
            </a:pPr>
            <a:r>
              <a:rPr lang="sk-SK" sz="1400" dirty="0" smtClean="0"/>
              <a:t>        </a:t>
            </a:r>
            <a:r>
              <a:rPr lang="sk-SK" sz="1400" dirty="0" err="1" smtClean="0"/>
              <a:t>Doporučuje</a:t>
            </a:r>
            <a:r>
              <a:rPr lang="sk-SK" sz="1400" dirty="0" smtClean="0"/>
              <a:t> sa čerstvú vodu pred napustením do akvária nechať určitú dobu odstať (1-2 dni). Chlór medzitým vyprchá a na dne sa usadia nečistoty, ktoré sa dajú odstrániť opatrným odsatím.</a:t>
            </a:r>
          </a:p>
          <a:p>
            <a:pPr>
              <a:buNone/>
            </a:pPr>
            <a:r>
              <a:rPr lang="sk-SK" sz="1400" dirty="0" smtClean="0"/>
              <a:t>       </a:t>
            </a:r>
          </a:p>
          <a:p>
            <a:pPr>
              <a:buNone/>
            </a:pPr>
            <a:endParaRPr lang="sk-SK" sz="1400" dirty="0" smtClean="0"/>
          </a:p>
          <a:p>
            <a:pPr>
              <a:buNone/>
            </a:pPr>
            <a:r>
              <a:rPr lang="sk-SK" sz="1400" dirty="0" smtClean="0"/>
              <a:t>       • vyvariť chlór z vody, tým sa však mení aj obsah najmä zásaditých minerálov, čo ovplyvňuje aj pH a tvrdosť vody;</a:t>
            </a:r>
            <a:br>
              <a:rPr lang="sk-SK" sz="1400" dirty="0" smtClean="0"/>
            </a:br>
            <a:r>
              <a:rPr lang="sk-SK" sz="1400" dirty="0" smtClean="0"/>
              <a:t/>
            </a:r>
            <a:br>
              <a:rPr lang="sk-SK" sz="1400" dirty="0" smtClean="0"/>
            </a:br>
            <a:r>
              <a:rPr lang="sk-SK" sz="1400" dirty="0" smtClean="0"/>
              <a:t>• únik chlóru z vody urýchli aj zapojenie filtra s aktívnou </a:t>
            </a:r>
            <a:r>
              <a:rPr lang="sk-SK" sz="1400" dirty="0" err="1" smtClean="0"/>
              <a:t>antitoxickou</a:t>
            </a:r>
            <a:r>
              <a:rPr lang="sk-SK" sz="1400" dirty="0" smtClean="0"/>
              <a:t> náplňou, ktorý vodu zároveň prevzdušní (dnes sa bežne predávajú aj </a:t>
            </a:r>
            <a:r>
              <a:rPr lang="sk-SK" sz="1400" dirty="0" err="1" smtClean="0"/>
              <a:t>antitoxické</a:t>
            </a:r>
            <a:r>
              <a:rPr lang="sk-SK" sz="1400" dirty="0" smtClean="0"/>
              <a:t> látky, ktoré odstraňujú chlór z vody rýchlejšie).</a:t>
            </a:r>
          </a:p>
          <a:p>
            <a:endParaRPr lang="sk-SK" sz="1400" dirty="0"/>
          </a:p>
        </p:txBody>
      </p:sp>
      <p:pic>
        <p:nvPicPr>
          <p:cNvPr id="2050" name="Picture 2" descr="VÃ½sledok vyhÄ¾adÃ¡vania obrÃ¡zkov pre dopyt chlor vo vode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500694" y="5500702"/>
            <a:ext cx="2428860" cy="126461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Teplota vody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k-SK" sz="1400" dirty="0" smtClean="0"/>
              <a:t>Dôležitým faktorom pri vlastnostiach vody je aj správna teplota.</a:t>
            </a:r>
          </a:p>
          <a:p>
            <a:r>
              <a:rPr lang="sk-SK" sz="1400" dirty="0" smtClean="0"/>
              <a:t>Teplota by sa mala pohybovať v rozmedzí 20 – 33 ºC </a:t>
            </a:r>
            <a:endParaRPr lang="sk-SK" sz="1400" dirty="0"/>
          </a:p>
        </p:txBody>
      </p:sp>
      <p:pic>
        <p:nvPicPr>
          <p:cNvPr id="1026" name="Picture 2" descr="VÃ½sledok vyhÄ¾adÃ¡vania obrÃ¡zkov pre dopyt teplomer do vody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071670" y="3071810"/>
            <a:ext cx="4733935" cy="288501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k-SK" b="1" dirty="0" smtClean="0"/>
              <a:t>Tvrdosť vody</a:t>
            </a:r>
            <a:br>
              <a:rPr lang="sk-SK" b="1" dirty="0" smtClean="0"/>
            </a:b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k-SK" sz="1400" dirty="0" smtClean="0"/>
              <a:t>Meria sa obyčajne v nemeckých stupňoch tvrdosti (</a:t>
            </a:r>
            <a:r>
              <a:rPr lang="sk-SK" sz="1400" dirty="0" err="1" smtClean="0"/>
              <a:t>dGH</a:t>
            </a:r>
            <a:r>
              <a:rPr lang="sk-SK" sz="1400" dirty="0" smtClean="0"/>
              <a:t>). Mnohé rybičky žijú v prírode v biotopoch s mäkkou až veľmi mäkkou vodou, hoci vplyvom dlhodobého rozmnožovania v umelých podmienkach sa už trochu prispôsobili, takže do určitej miery dospelé ryby znesú i  trochu tvrdšiu vodu. </a:t>
            </a:r>
          </a:p>
          <a:p>
            <a:r>
              <a:rPr lang="sk-SK" sz="1400" dirty="0" smtClean="0"/>
              <a:t>Hlavnou príčinou tvrdosti vody je nadmerné množstvo </a:t>
            </a:r>
            <a:r>
              <a:rPr lang="sk-SK" sz="1400" dirty="0" err="1" smtClean="0"/>
              <a:t>vápníka</a:t>
            </a:r>
            <a:r>
              <a:rPr lang="sk-SK" sz="1400" dirty="0" smtClean="0"/>
              <a:t> a magnézia, </a:t>
            </a:r>
            <a:r>
              <a:rPr lang="sk-SK" sz="1400" dirty="0" err="1" smtClean="0"/>
              <a:t>prípadně</a:t>
            </a:r>
            <a:r>
              <a:rPr lang="sk-SK" sz="1400" dirty="0" smtClean="0"/>
              <a:t> chloridov, nitrátov a fosfátov. </a:t>
            </a:r>
          </a:p>
        </p:txBody>
      </p:sp>
      <p:pic>
        <p:nvPicPr>
          <p:cNvPr id="4" name="Obrázok 3"/>
          <p:cNvPicPr/>
          <p:nvPr/>
        </p:nvPicPr>
        <p:blipFill>
          <a:blip r:embed="rId2"/>
          <a:srcRect l="19257" t="46131" r="38083" b="29781"/>
          <a:stretch>
            <a:fillRect/>
          </a:stretch>
        </p:blipFill>
        <p:spPr bwMode="auto">
          <a:xfrm>
            <a:off x="1785918" y="3714752"/>
            <a:ext cx="5429288" cy="26289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k-SK" b="1" dirty="0" smtClean="0"/>
              <a:t>Kyslosť vody</a:t>
            </a:r>
            <a:br>
              <a:rPr lang="sk-SK" b="1" dirty="0" smtClean="0"/>
            </a:b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k-SK" sz="1400" dirty="0" smtClean="0"/>
              <a:t>Hodnota pH, teda kyslosť, charakterizuje pre ryby veľmi dôležitú vlastnosť akváriovej vody. Neutrálna voda má hodnotu pH 7, kyslé vody majú pH menšie ako 7, zásadité vody zasa pH od 7 do 14. Väčšina sladkovodných akváriových rýb si vyžaduje vodu s pH 6,5 až 8, ale existujú aj výnimky, napríklad ryby z čiernych tropických vôd, ktorým viac vyhovuje mäkká voda s hodnotami pH 6 až 7.</a:t>
            </a:r>
            <a:endParaRPr lang="sk-SK" sz="1400" dirty="0"/>
          </a:p>
        </p:txBody>
      </p:sp>
      <p:pic>
        <p:nvPicPr>
          <p:cNvPr id="22530" name="Picture 2" descr="VÃ½sledok vyhÄ¾adÃ¡vania obrÃ¡zkov pre dopyt kyslost vody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14546" y="3714752"/>
            <a:ext cx="3028950" cy="15144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k-SK" b="1" dirty="0" smtClean="0"/>
              <a:t>Harmonogram starostlivosti</a:t>
            </a:r>
            <a:br>
              <a:rPr lang="sk-SK" b="1" dirty="0" smtClean="0"/>
            </a:b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k-SK" sz="1400" b="1" dirty="0" smtClean="0"/>
              <a:t>• denne</a:t>
            </a:r>
            <a:r>
              <a:rPr lang="sk-SK" sz="1400" dirty="0" smtClean="0"/>
              <a:t> </a:t>
            </a:r>
            <a:br>
              <a:rPr lang="sk-SK" sz="1400" dirty="0" smtClean="0"/>
            </a:br>
            <a:r>
              <a:rPr lang="sk-SK" sz="1400" dirty="0" smtClean="0"/>
              <a:t>kontrolujeme teplotu vody, funkčnosť zariadení akvária, zdravotný stav a prejavy rýb, všímame si vývoj rastlín, prípadne i rast rias; kŕmime 2-krát v malých dávkach, </a:t>
            </a:r>
            <a:br>
              <a:rPr lang="sk-SK" sz="1400" dirty="0" smtClean="0"/>
            </a:br>
            <a:r>
              <a:rPr lang="sk-SK" sz="1400" b="1" dirty="0" smtClean="0"/>
              <a:t>• týždenne</a:t>
            </a:r>
            <a:r>
              <a:rPr lang="sk-SK" sz="1400" dirty="0" smtClean="0"/>
              <a:t> </a:t>
            </a:r>
            <a:br>
              <a:rPr lang="sk-SK" sz="1400" dirty="0" smtClean="0"/>
            </a:br>
            <a:r>
              <a:rPr lang="sk-SK" sz="1400" dirty="0" smtClean="0"/>
              <a:t>pomocou indikátorov kontrolujeme kvalitu vody, v prípade potreby ju upravujeme alebo aspoň čiastočne obmeníme; jeden deň v týždni ryby nekŕmime,</a:t>
            </a:r>
            <a:br>
              <a:rPr lang="sk-SK" sz="1400" dirty="0" smtClean="0"/>
            </a:br>
            <a:r>
              <a:rPr lang="sk-SK" sz="1400" b="1" dirty="0" smtClean="0"/>
              <a:t>• každé 2 týždne</a:t>
            </a:r>
            <a:r>
              <a:rPr lang="sk-SK" sz="1400" dirty="0" smtClean="0"/>
              <a:t> </a:t>
            </a:r>
            <a:br>
              <a:rPr lang="sk-SK" sz="1400" dirty="0" smtClean="0"/>
            </a:br>
            <a:r>
              <a:rPr lang="sk-SK" sz="1400" dirty="0" smtClean="0"/>
              <a:t>po kontrole kvality vody, keď treba (hlavne podľa obsahu </a:t>
            </a:r>
            <a:r>
              <a:rPr lang="sk-SK" sz="1400" dirty="0" err="1" smtClean="0"/>
              <a:t>dusitanov</a:t>
            </a:r>
            <a:r>
              <a:rPr lang="sk-SK" sz="1400" dirty="0" smtClean="0"/>
              <a:t> a dusičnanov), vymeníme 1/3 vody a súčasne odsajeme usadený kal z dna akvária, prípadne odstránime riasy zo skla a vyčistíme filter,</a:t>
            </a:r>
            <a:br>
              <a:rPr lang="sk-SK" sz="1400" dirty="0" smtClean="0"/>
            </a:br>
            <a:r>
              <a:rPr lang="sk-SK" sz="1400" b="1" dirty="0" smtClean="0"/>
              <a:t>• raz ročne</a:t>
            </a:r>
            <a:r>
              <a:rPr lang="sk-SK" sz="1400" dirty="0" smtClean="0"/>
              <a:t> </a:t>
            </a:r>
            <a:br>
              <a:rPr lang="sk-SK" sz="1400" dirty="0" smtClean="0"/>
            </a:br>
            <a:r>
              <a:rPr lang="sk-SK" sz="1400" dirty="0" smtClean="0"/>
              <a:t>vymeníme žiarivky, aj keď nie sú ešte vypálené; ich svetelné spektrum sa totiž za rok citeľne zhoršilo, čo my síce nevidíme, no rastliny na to reagujú.</a:t>
            </a:r>
            <a:endParaRPr lang="sk-SK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k-SK" dirty="0" smtClean="0"/>
              <a:t>Filtrácia v akváriu</a:t>
            </a:r>
            <a:br>
              <a:rPr lang="sk-SK" dirty="0" smtClean="0"/>
            </a:b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k-SK" sz="1400" dirty="0" smtClean="0"/>
              <a:t>Ryby vylučujú čpavok </a:t>
            </a:r>
            <a:r>
              <a:rPr lang="sk-SK" sz="1400" b="1" dirty="0" smtClean="0"/>
              <a:t>NH3</a:t>
            </a:r>
            <a:r>
              <a:rPr lang="sk-SK" sz="1400" dirty="0" smtClean="0"/>
              <a:t>, ktorý vzniká štiepením proteínov</a:t>
            </a:r>
          </a:p>
          <a:p>
            <a:r>
              <a:rPr lang="sk-SK" sz="1400" dirty="0" smtClean="0"/>
              <a:t>(rozpad bielkovín, moč, výkaly..).</a:t>
            </a:r>
          </a:p>
          <a:p>
            <a:r>
              <a:rPr lang="sk-SK" sz="1400" dirty="0" smtClean="0"/>
              <a:t>Baktérie </a:t>
            </a:r>
            <a:r>
              <a:rPr lang="sk-SK" sz="1400" dirty="0" err="1" smtClean="0"/>
              <a:t>Nitrosomonas</a:t>
            </a:r>
            <a:r>
              <a:rPr lang="sk-SK" sz="1400" dirty="0" smtClean="0"/>
              <a:t> premieňajú čpavok na </a:t>
            </a:r>
            <a:r>
              <a:rPr lang="sk-SK" sz="1400" dirty="0" err="1" smtClean="0"/>
              <a:t>dusitany</a:t>
            </a:r>
            <a:r>
              <a:rPr lang="sk-SK" sz="1400" dirty="0" smtClean="0"/>
              <a:t> </a:t>
            </a:r>
            <a:r>
              <a:rPr lang="sk-SK" sz="1400" b="1" dirty="0" smtClean="0"/>
              <a:t>NO2</a:t>
            </a:r>
            <a:r>
              <a:rPr lang="sk-SK" sz="1400" dirty="0" smtClean="0"/>
              <a:t>.</a:t>
            </a:r>
          </a:p>
          <a:p>
            <a:r>
              <a:rPr lang="sk-SK" sz="1400" dirty="0" smtClean="0"/>
              <a:t>Baktérie </a:t>
            </a:r>
            <a:r>
              <a:rPr lang="sk-SK" sz="1400" dirty="0" err="1" smtClean="0"/>
              <a:t>Nitrobacter</a:t>
            </a:r>
            <a:r>
              <a:rPr lang="sk-SK" sz="1400" dirty="0" smtClean="0"/>
              <a:t> premieňajú </a:t>
            </a:r>
            <a:r>
              <a:rPr lang="sk-SK" sz="1400" dirty="0" err="1" smtClean="0"/>
              <a:t>dusitany</a:t>
            </a:r>
            <a:r>
              <a:rPr lang="sk-SK" sz="1400" dirty="0" smtClean="0"/>
              <a:t> na dusičnany </a:t>
            </a:r>
            <a:r>
              <a:rPr lang="sk-SK" sz="1400" b="1" dirty="0" smtClean="0"/>
              <a:t>NO3</a:t>
            </a:r>
            <a:r>
              <a:rPr lang="sk-SK" sz="1400" dirty="0" smtClean="0"/>
              <a:t>.</a:t>
            </a:r>
          </a:p>
          <a:p>
            <a:r>
              <a:rPr lang="sk-SK" sz="1400" dirty="0" smtClean="0"/>
              <a:t>Tieto baktérie obývajú celé akvárium (substrát, rastliny, dekorácia atd.). Rastliny (vhodne zvolené a v dostatočnom množstve pri správnom osvetlení) spotrebúvajú dusičnany a fosfáty. Takýto kolobeh funguje v prírode, ale mi mu v akváriu musíme filtráciou a pravidelnou výmenou vody pomôcť.</a:t>
            </a:r>
          </a:p>
          <a:p>
            <a:r>
              <a:rPr lang="sk-SK" sz="1400" dirty="0" smtClean="0"/>
              <a:t>V akvaristike poznáme filtre vnútorné a vonkajšie a tie pracujúce ako mechanické alebo biologické.</a:t>
            </a:r>
          </a:p>
          <a:p>
            <a:endParaRPr lang="sk-SK" sz="1400" dirty="0"/>
          </a:p>
        </p:txBody>
      </p:sp>
      <p:pic>
        <p:nvPicPr>
          <p:cNvPr id="28674" name="Picture 2" descr="dusitany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488" y="4143380"/>
            <a:ext cx="3286148" cy="219076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k-SK" sz="1400" dirty="0" smtClean="0"/>
              <a:t>Mechanické filtre nám odstraňujú malé viditeľné častice z vody akvária, ktoré sú zachytávané väčšinou na filtračných molitanových penách rôznych veľkostí a pórov. Vo vode rozpustené látky nám mechanický filter už neodstráni. Zachytené nečistoty je treba pravidelne odstraňovať, aby sa ďalej v akváriu nerozkladali a neznečisťovali vodu.</a:t>
            </a:r>
          </a:p>
          <a:p>
            <a:endParaRPr lang="sk-SK" sz="1400" dirty="0" smtClean="0"/>
          </a:p>
          <a:p>
            <a:r>
              <a:rPr lang="sk-SK" sz="1400" dirty="0" smtClean="0"/>
              <a:t>Biologické filtre okrem mechanickej filtrácie plnia aj funkciu biologickú. V ich filtračných náplniach žijú dôležité druhy baktérií, ktoré sa starajú o premenu a odstraňovanie jedovatých a odpadových látok (</a:t>
            </a:r>
            <a:r>
              <a:rPr lang="sk-SK" sz="1400" dirty="0" err="1" smtClean="0"/>
              <a:t>dusitany,dusičnany,fosforečnany</a:t>
            </a:r>
            <a:r>
              <a:rPr lang="sk-SK" sz="1400" dirty="0" smtClean="0"/>
              <a:t>...). Na konci celého procesu zostanú vo vode </a:t>
            </a:r>
            <a:r>
              <a:rPr lang="sk-SK" sz="1400" dirty="0" err="1" smtClean="0"/>
              <a:t>vätšinou</a:t>
            </a:r>
            <a:r>
              <a:rPr lang="sk-SK" sz="1400" dirty="0" smtClean="0"/>
              <a:t> len neškodné minerálne látky. Baktérie k svojmu životu potrebujú dostatok kyslíka a pohyb vody. Od prekysličenia filtru záleží, aké v ňom bude množstvo populácie baktérií.</a:t>
            </a:r>
          </a:p>
          <a:p>
            <a:endParaRPr lang="sk-SK" sz="1400" dirty="0"/>
          </a:p>
        </p:txBody>
      </p:sp>
      <p:pic>
        <p:nvPicPr>
          <p:cNvPr id="27650" name="Picture 2" descr="princÃ­p filtrÃ¡cie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357422" y="4929198"/>
            <a:ext cx="3357586" cy="821689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ok">
  <a:themeElements>
    <a:clrScheme name="Tok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Tok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ok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183</TotalTime>
  <Words>535</Words>
  <Application>Microsoft Office PowerPoint</Application>
  <PresentationFormat>On-screen Show (4:3)</PresentationFormat>
  <Paragraphs>58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Tok</vt:lpstr>
      <vt:lpstr>Úprava vody v Akváriu</vt:lpstr>
      <vt:lpstr>Slide 2</vt:lpstr>
      <vt:lpstr>Akú vodu do akvária ?</vt:lpstr>
      <vt:lpstr>Teplota vody</vt:lpstr>
      <vt:lpstr>Tvrdosť vody </vt:lpstr>
      <vt:lpstr>Kyslosť vody </vt:lpstr>
      <vt:lpstr>Harmonogram starostlivosti </vt:lpstr>
      <vt:lpstr>Filtrácia v akváriu </vt:lpstr>
      <vt:lpstr>Slide 9</vt:lpstr>
      <vt:lpstr>Slide 10</vt:lpstr>
      <vt:lpstr>Slide 11</vt:lpstr>
      <vt:lpstr>Amoniak – dusitany – dusičnany </vt:lpstr>
      <vt:lpstr>Proti riasam </vt:lpstr>
      <vt:lpstr>Veľkosť akvária </vt:lpstr>
      <vt:lpstr>Zdroje</vt:lpstr>
      <vt:lpstr>Ďakujeme za pozornosť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Úprava vody v Akváriu</dc:title>
  <dc:creator>Asus</dc:creator>
  <cp:lastModifiedBy>421903496829</cp:lastModifiedBy>
  <cp:revision>20</cp:revision>
  <dcterms:created xsi:type="dcterms:W3CDTF">2019-04-05T15:24:38Z</dcterms:created>
  <dcterms:modified xsi:type="dcterms:W3CDTF">2019-05-09T17:52:01Z</dcterms:modified>
</cp:coreProperties>
</file>