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9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42673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941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3612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41198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2410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0924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0159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1105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7662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184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68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852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052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480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63067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88192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3B7AE-8FF2-41A5-996A-2D5450958383}" type="datetimeFigureOut">
              <a:rPr lang="sk-SK" smtClean="0"/>
              <a:t>4.12.2019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4547201-24DA-45AF-8FD6-79DFF94AC32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4309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rnobylgallery.com/chernobyl-disaster/radiation-level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sz="66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DOZIMETRIA</a:t>
            </a:r>
            <a:endParaRPr lang="sk-SK" sz="66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37577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8134" y="4660900"/>
            <a:ext cx="8596668" cy="1485900"/>
          </a:xfrm>
        </p:spPr>
        <p:txBody>
          <a:bodyPr>
            <a:normAutofit fontScale="90000"/>
          </a:bodyPr>
          <a:lstStyle/>
          <a:p>
            <a:r>
              <a:rPr lang="sk-SK" sz="2000" dirty="0" err="1" smtClean="0">
                <a:solidFill>
                  <a:schemeClr val="tx1"/>
                </a:solidFill>
              </a:rPr>
              <a:t>Fukušima</a:t>
            </a:r>
            <a:r>
              <a:rPr lang="sk-SK" sz="2000" dirty="0" smtClean="0">
                <a:solidFill>
                  <a:schemeClr val="tx1"/>
                </a:solidFill>
              </a:rPr>
              <a:t>, výbuch v r. 2011, radiácia v roku 2019 v okruhu 7 km od výbuchu elektrárne stále vysoká, no pracovníkom sa podarilo za týmto okruhom radiáciu znížiť, ľudia sa môžu postupne vracať domov.</a:t>
            </a:r>
            <a:br>
              <a:rPr lang="sk-SK" sz="2000" dirty="0" smtClean="0">
                <a:solidFill>
                  <a:schemeClr val="tx1"/>
                </a:solidFill>
              </a:rPr>
            </a:br>
            <a:r>
              <a:rPr lang="sk-SK" sz="2000" dirty="0" smtClean="0">
                <a:solidFill>
                  <a:schemeClr val="tx1"/>
                </a:solidFill>
              </a:rPr>
              <a:t>No nechcú.... Majú strach..... Čo ak sa výbuch zopakuje??? To nikto z nás netuší....</a:t>
            </a:r>
            <a:endParaRPr lang="sk-SK" sz="2000" dirty="0">
              <a:solidFill>
                <a:schemeClr val="tx1"/>
              </a:solidFill>
            </a:endParaRPr>
          </a:p>
        </p:txBody>
      </p:sp>
      <p:pic>
        <p:nvPicPr>
          <p:cNvPr id="4098" name="Picture 2" descr="Výsledok vyhľadávania obrázkov pre dopyt Fukušima po výbuchu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843" y="241300"/>
            <a:ext cx="7963959" cy="382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214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/>
              <a:t>Dozimetria </a:t>
            </a:r>
            <a:r>
              <a:rPr lang="sk-SK" sz="2000" i="1" dirty="0"/>
              <a:t>(z anglického výrazu </a:t>
            </a:r>
            <a:r>
              <a:rPr lang="sk-SK" sz="2000" i="1" dirty="0" err="1"/>
              <a:t>dose</a:t>
            </a:r>
            <a:r>
              <a:rPr lang="sk-SK" sz="2000" i="1" dirty="0"/>
              <a:t> - dávka</a:t>
            </a:r>
            <a:r>
              <a:rPr lang="sk-SK" sz="2000" dirty="0"/>
              <a:t>) je meranie množstva žiarenia</a:t>
            </a:r>
          </a:p>
          <a:p>
            <a:pPr marL="0" indent="0">
              <a:buNone/>
            </a:pPr>
            <a:r>
              <a:rPr lang="sk-SK" sz="2000" dirty="0"/>
              <a:t> </a:t>
            </a:r>
            <a:r>
              <a:rPr lang="sk-SK" sz="2000" dirty="0" smtClean="0"/>
              <a:t>    v </a:t>
            </a:r>
            <a:r>
              <a:rPr lang="sk-SK" sz="2000" dirty="0"/>
              <a:t>určitých </a:t>
            </a:r>
            <a:r>
              <a:rPr lang="sk-SK" sz="2000" dirty="0" err="1"/>
              <a:t>inter</a:t>
            </a:r>
            <a:r>
              <a:rPr lang="sk-SK" sz="2000" dirty="0"/>
              <a:t> valoch pomocou dozimetra. V zásade sa delí na:</a:t>
            </a:r>
          </a:p>
          <a:p>
            <a:pPr marL="0" indent="0">
              <a:buNone/>
            </a:pPr>
            <a:r>
              <a:rPr lang="sk-SK" sz="2000" dirty="0" smtClean="0"/>
              <a:t>     - </a:t>
            </a:r>
            <a:r>
              <a:rPr lang="sk-SK" sz="2000" dirty="0"/>
              <a:t>dozimetriu pracovníkov,</a:t>
            </a:r>
          </a:p>
          <a:p>
            <a:pPr marL="0" indent="0">
              <a:buNone/>
            </a:pPr>
            <a:r>
              <a:rPr lang="sk-SK" sz="2000" dirty="0" smtClean="0"/>
              <a:t>     - </a:t>
            </a:r>
            <a:r>
              <a:rPr lang="sk-SK" sz="2000" dirty="0"/>
              <a:t>dozimetriu vyšetrovaného,</a:t>
            </a:r>
          </a:p>
          <a:p>
            <a:pPr marL="0" indent="0">
              <a:buNone/>
            </a:pPr>
            <a:r>
              <a:rPr lang="sk-SK" sz="2000" dirty="0" smtClean="0"/>
              <a:t>     - </a:t>
            </a:r>
            <a:r>
              <a:rPr lang="sk-SK" sz="2000" dirty="0"/>
              <a:t>dozimetriu pracoviska.</a:t>
            </a:r>
          </a:p>
          <a:p>
            <a:r>
              <a:rPr lang="sk-SK" sz="2000" dirty="0"/>
              <a:t>Dozimetria pracovníkov sa vykonáva permanentne filmovým, tužkovým,</a:t>
            </a:r>
          </a:p>
          <a:p>
            <a:pPr marL="0" indent="0">
              <a:buNone/>
            </a:pPr>
            <a:r>
              <a:rPr lang="sk-SK" sz="2000" dirty="0" smtClean="0"/>
              <a:t>     alebo </a:t>
            </a:r>
            <a:r>
              <a:rPr lang="sk-SK" sz="2000" dirty="0" err="1"/>
              <a:t>termoluminiscenčným</a:t>
            </a:r>
            <a:r>
              <a:rPr lang="sk-SK" sz="2000" dirty="0"/>
              <a:t> dozimetrom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966870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85868" y="4940300"/>
            <a:ext cx="8596668" cy="1320800"/>
          </a:xfrm>
        </p:spPr>
        <p:txBody>
          <a:bodyPr/>
          <a:lstStyle/>
          <a:p>
            <a:r>
              <a:rPr lang="sk-SK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Osobný dozimeter</a:t>
            </a:r>
            <a:endParaRPr lang="sk-SK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Zástupný objekt pre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5868" y="1092200"/>
            <a:ext cx="3989800" cy="3135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38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/>
              <a:t>Pri prekročení maximálnej tolerančnej dávky (</a:t>
            </a:r>
            <a:r>
              <a:rPr lang="sk-SK" sz="2000" i="1" dirty="0"/>
              <a:t>0,1 </a:t>
            </a:r>
            <a:r>
              <a:rPr lang="sk-SK" sz="2000" i="1" dirty="0" err="1"/>
              <a:t>Gy</a:t>
            </a:r>
            <a:r>
              <a:rPr lang="sk-SK" sz="2000" i="1" dirty="0"/>
              <a:t>/týždeň) </a:t>
            </a:r>
            <a:r>
              <a:rPr lang="sk-SK" sz="2000" dirty="0" smtClean="0"/>
              <a:t>musí</a:t>
            </a:r>
          </a:p>
          <a:p>
            <a:pPr marL="0" indent="0">
              <a:buNone/>
            </a:pPr>
            <a:r>
              <a:rPr lang="sk-SK" sz="2000" dirty="0"/>
              <a:t> </a:t>
            </a:r>
            <a:r>
              <a:rPr lang="sk-SK" sz="2000" dirty="0" smtClean="0"/>
              <a:t>    pracovník  opustiť </a:t>
            </a:r>
            <a:r>
              <a:rPr lang="sk-SK" sz="2000" dirty="0"/>
              <a:t>na niekoľko týždňov pracovné prostredie, kde by </a:t>
            </a:r>
            <a:endParaRPr lang="sk-SK" sz="2000" dirty="0" smtClean="0"/>
          </a:p>
          <a:p>
            <a:pPr marL="0" indent="0">
              <a:buNone/>
            </a:pPr>
            <a:r>
              <a:rPr lang="sk-SK" sz="2000" dirty="0" smtClean="0"/>
              <a:t>     mohol </a:t>
            </a:r>
            <a:r>
              <a:rPr lang="sk-SK" sz="2000" dirty="0"/>
              <a:t>byť </a:t>
            </a:r>
            <a:r>
              <a:rPr lang="sk-SK" sz="2000" dirty="0" smtClean="0"/>
              <a:t>vystavený účinkom </a:t>
            </a:r>
            <a:r>
              <a:rPr lang="sk-SK" sz="2000" dirty="0"/>
              <a:t>žiarenia.</a:t>
            </a:r>
          </a:p>
          <a:p>
            <a:endParaRPr lang="sk-SK" sz="2000" dirty="0" smtClean="0"/>
          </a:p>
          <a:p>
            <a:r>
              <a:rPr lang="sk-SK" sz="2000" dirty="0" smtClean="0"/>
              <a:t>Dozimetria </a:t>
            </a:r>
            <a:r>
              <a:rPr lang="sk-SK" sz="2000" dirty="0"/>
              <a:t>vyšetrovaných sa uplatňuje hlavne pri rádioterapii. Dávka,</a:t>
            </a:r>
          </a:p>
          <a:p>
            <a:pPr marL="0" indent="0">
              <a:buNone/>
            </a:pPr>
            <a:r>
              <a:rPr lang="sk-SK" sz="2000" dirty="0" smtClean="0"/>
              <a:t>     ktorú </a:t>
            </a:r>
            <a:r>
              <a:rPr lang="sk-SK" sz="2000" dirty="0"/>
              <a:t>pacient dostáva má dôležitú </a:t>
            </a:r>
            <a:r>
              <a:rPr lang="sk-SK" sz="2000" dirty="0" smtClean="0"/>
              <a:t>úlohu pri </a:t>
            </a:r>
            <a:r>
              <a:rPr lang="sk-SK" sz="2000" dirty="0"/>
              <a:t>ďalších liečebných </a:t>
            </a:r>
            <a:r>
              <a:rPr lang="sk-SK" sz="2000" dirty="0" smtClean="0"/>
              <a:t>  </a:t>
            </a:r>
          </a:p>
          <a:p>
            <a:pPr marL="0" indent="0">
              <a:buNone/>
            </a:pPr>
            <a:r>
              <a:rPr lang="sk-SK" sz="2000" dirty="0"/>
              <a:t> </a:t>
            </a:r>
            <a:r>
              <a:rPr lang="sk-SK" sz="2000" dirty="0" smtClean="0"/>
              <a:t>    postupoch</a:t>
            </a:r>
            <a:r>
              <a:rPr lang="sk-SK" sz="2000" dirty="0"/>
              <a:t>.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578313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>
                <a:solidFill>
                  <a:schemeClr val="tx1"/>
                </a:solidFill>
              </a:rPr>
              <a:t>Dozimetriu pracoviska zabezpečujú </a:t>
            </a:r>
            <a:r>
              <a:rPr lang="sk-SK" sz="2000" dirty="0" smtClean="0">
                <a:solidFill>
                  <a:schemeClr val="tx1"/>
                </a:solidFill>
              </a:rPr>
              <a:t>minimálne </a:t>
            </a:r>
            <a:r>
              <a:rPr lang="pl-PL" sz="2000" dirty="0" smtClean="0">
                <a:solidFill>
                  <a:schemeClr val="tx1"/>
                </a:solidFill>
              </a:rPr>
              <a:t>raz </a:t>
            </a:r>
            <a:r>
              <a:rPr lang="pl-PL" sz="2000" dirty="0">
                <a:solidFill>
                  <a:schemeClr val="tx1"/>
                </a:solidFill>
              </a:rPr>
              <a:t>ročne pracovníci </a:t>
            </a:r>
            <a:endParaRPr lang="pl-PL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000" dirty="0" smtClean="0">
                <a:solidFill>
                  <a:schemeClr val="tx1"/>
                </a:solidFill>
              </a:rPr>
              <a:t>     odboru radiačnej </a:t>
            </a:r>
            <a:r>
              <a:rPr lang="sk-SK" sz="2000" dirty="0" smtClean="0">
                <a:solidFill>
                  <a:schemeClr val="tx1"/>
                </a:solidFill>
              </a:rPr>
              <a:t>hygieny</a:t>
            </a:r>
            <a:r>
              <a:rPr lang="sk-SK" sz="2000" dirty="0">
                <a:solidFill>
                  <a:schemeClr val="tx1"/>
                </a:solidFill>
              </a:rPr>
              <a:t>. Robí sa vždy aj pri </a:t>
            </a:r>
            <a:r>
              <a:rPr lang="sk-SK" sz="2000" dirty="0" smtClean="0">
                <a:solidFill>
                  <a:schemeClr val="tx1"/>
                </a:solidFill>
              </a:rPr>
              <a:t>zapájaní novej </a:t>
            </a:r>
          </a:p>
          <a:p>
            <a:pPr marL="0" indent="0">
              <a:buNone/>
            </a:pPr>
            <a:r>
              <a:rPr lang="sk-SK" sz="2000" dirty="0">
                <a:solidFill>
                  <a:schemeClr val="tx1"/>
                </a:solidFill>
              </a:rPr>
              <a:t> </a:t>
            </a:r>
            <a:r>
              <a:rPr lang="sk-SK" sz="2000" dirty="0" smtClean="0">
                <a:solidFill>
                  <a:schemeClr val="tx1"/>
                </a:solidFill>
              </a:rPr>
              <a:t>    </a:t>
            </a:r>
            <a:r>
              <a:rPr lang="sk-SK" sz="2000" dirty="0" err="1" smtClean="0">
                <a:solidFill>
                  <a:schemeClr val="tx1"/>
                </a:solidFill>
              </a:rPr>
              <a:t>röntgenky</a:t>
            </a:r>
            <a:r>
              <a:rPr lang="sk-SK" sz="2000" dirty="0">
                <a:solidFill>
                  <a:schemeClr val="tx1"/>
                </a:solidFill>
              </a:rPr>
              <a:t>. Merania sa robia </a:t>
            </a:r>
            <a:r>
              <a:rPr lang="sk-SK" sz="2000" dirty="0" smtClean="0">
                <a:solidFill>
                  <a:schemeClr val="tx1"/>
                </a:solidFill>
              </a:rPr>
              <a:t>blízko RTG </a:t>
            </a:r>
            <a:r>
              <a:rPr lang="sk-SK" sz="2000" dirty="0">
                <a:solidFill>
                  <a:schemeClr val="tx1"/>
                </a:solidFill>
              </a:rPr>
              <a:t>lampy, v kabínkach pre </a:t>
            </a:r>
            <a:endParaRPr lang="sk-SK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k-SK" sz="2000" dirty="0">
                <a:solidFill>
                  <a:schemeClr val="tx1"/>
                </a:solidFill>
              </a:rPr>
              <a:t> </a:t>
            </a:r>
            <a:r>
              <a:rPr lang="sk-SK" sz="2000" dirty="0" smtClean="0">
                <a:solidFill>
                  <a:schemeClr val="tx1"/>
                </a:solidFill>
              </a:rPr>
              <a:t>    pacientov, </a:t>
            </a:r>
            <a:r>
              <a:rPr lang="pl-PL" sz="2000" dirty="0" smtClean="0">
                <a:solidFill>
                  <a:schemeClr val="tx1"/>
                </a:solidFill>
              </a:rPr>
              <a:t>na </a:t>
            </a:r>
            <a:r>
              <a:rPr lang="pl-PL" sz="2000" dirty="0">
                <a:solidFill>
                  <a:schemeClr val="tx1"/>
                </a:solidFill>
              </a:rPr>
              <a:t>chodbe a v ďalších priestoroch </a:t>
            </a:r>
            <a:r>
              <a:rPr lang="pl-PL" sz="2000" dirty="0" smtClean="0">
                <a:solidFill>
                  <a:schemeClr val="tx1"/>
                </a:solidFill>
              </a:rPr>
              <a:t>Rádiologického </a:t>
            </a:r>
          </a:p>
          <a:p>
            <a:pPr marL="0" indent="0">
              <a:buNone/>
            </a:pPr>
            <a:r>
              <a:rPr lang="pl-PL" sz="2000" dirty="0">
                <a:solidFill>
                  <a:schemeClr val="tx1"/>
                </a:solidFill>
              </a:rPr>
              <a:t> </a:t>
            </a:r>
            <a:r>
              <a:rPr lang="pl-PL" sz="2000" dirty="0" smtClean="0">
                <a:solidFill>
                  <a:schemeClr val="tx1"/>
                </a:solidFill>
              </a:rPr>
              <a:t>    </a:t>
            </a:r>
            <a:r>
              <a:rPr lang="sk-SK" sz="2000" dirty="0" smtClean="0">
                <a:solidFill>
                  <a:schemeClr val="tx1"/>
                </a:solidFill>
              </a:rPr>
              <a:t>pracoviska</a:t>
            </a:r>
            <a:r>
              <a:rPr lang="sk-SK" sz="2000" dirty="0">
                <a:solidFill>
                  <a:schemeClr val="tx1"/>
                </a:solidFill>
              </a:rPr>
              <a:t>. </a:t>
            </a:r>
            <a:endParaRPr lang="sk-SK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k-SK" sz="2000" dirty="0" smtClean="0">
              <a:solidFill>
                <a:schemeClr val="tx1"/>
              </a:solidFill>
            </a:endParaRPr>
          </a:p>
          <a:p>
            <a:r>
              <a:rPr lang="sk-SK" sz="2000" dirty="0" smtClean="0">
                <a:solidFill>
                  <a:schemeClr val="tx1"/>
                </a:solidFill>
              </a:rPr>
              <a:t>Všetky </a:t>
            </a:r>
            <a:r>
              <a:rPr lang="sk-SK" sz="2000" dirty="0">
                <a:solidFill>
                  <a:schemeClr val="tx1"/>
                </a:solidFill>
              </a:rPr>
              <a:t>tieto </a:t>
            </a:r>
            <a:r>
              <a:rPr lang="sk-SK" sz="2000" dirty="0" smtClean="0">
                <a:solidFill>
                  <a:schemeClr val="tx1"/>
                </a:solidFill>
              </a:rPr>
              <a:t>činnosti smerujú </a:t>
            </a:r>
            <a:r>
              <a:rPr lang="sk-SK" sz="2000" dirty="0">
                <a:solidFill>
                  <a:schemeClr val="tx1"/>
                </a:solidFill>
              </a:rPr>
              <a:t>k ochrane zdravia </a:t>
            </a:r>
            <a:r>
              <a:rPr lang="sk-SK" sz="2000" dirty="0" smtClean="0">
                <a:solidFill>
                  <a:schemeClr val="tx1"/>
                </a:solidFill>
              </a:rPr>
              <a:t>vyšetrujúceho </a:t>
            </a:r>
          </a:p>
          <a:p>
            <a:pPr marL="0" indent="0">
              <a:buNone/>
            </a:pPr>
            <a:r>
              <a:rPr lang="sk-SK" sz="2000" dirty="0" smtClean="0">
                <a:solidFill>
                  <a:schemeClr val="tx1"/>
                </a:solidFill>
              </a:rPr>
              <a:t>    personálu </a:t>
            </a:r>
            <a:r>
              <a:rPr lang="sk-SK" sz="2000" dirty="0">
                <a:solidFill>
                  <a:schemeClr val="tx1"/>
                </a:solidFill>
              </a:rPr>
              <a:t>aj pacientov.</a:t>
            </a:r>
            <a:endParaRPr lang="sk-SK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85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000" dirty="0"/>
              <a:t>Miera žiarenia, ktoré na náš organizmus pôsobí, sa väčšinou udáva v </a:t>
            </a:r>
            <a:endParaRPr lang="sk-SK" sz="2000" dirty="0" smtClean="0"/>
          </a:p>
          <a:p>
            <a:pPr marL="0" indent="0">
              <a:buNone/>
            </a:pPr>
            <a:r>
              <a:rPr lang="sk-SK" sz="2000" dirty="0" smtClean="0"/>
              <a:t>     jednotkách </a:t>
            </a:r>
            <a:r>
              <a:rPr lang="sk-SK" sz="2000" dirty="0" err="1"/>
              <a:t>sievert</a:t>
            </a:r>
            <a:r>
              <a:rPr lang="sk-SK" sz="2000" dirty="0"/>
              <a:t> (</a:t>
            </a:r>
            <a:r>
              <a:rPr lang="sk-SK" sz="2000" dirty="0" err="1"/>
              <a:t>Sv</a:t>
            </a:r>
            <a:r>
              <a:rPr lang="sk-SK" sz="2000" dirty="0"/>
              <a:t>). Pre bežného človeka je bezpečným limitom, </a:t>
            </a:r>
            <a:endParaRPr lang="sk-SK" sz="2000" dirty="0" smtClean="0"/>
          </a:p>
          <a:p>
            <a:pPr marL="0" indent="0">
              <a:buNone/>
            </a:pPr>
            <a:r>
              <a:rPr lang="sk-SK" sz="2000" dirty="0"/>
              <a:t> </a:t>
            </a:r>
            <a:r>
              <a:rPr lang="sk-SK" sz="2000" dirty="0" smtClean="0"/>
              <a:t>    ktorému by </a:t>
            </a:r>
            <a:r>
              <a:rPr lang="sk-SK" sz="2000" dirty="0"/>
              <a:t>mal byť za rok vystavený, približne 1 </a:t>
            </a:r>
            <a:r>
              <a:rPr lang="sk-SK" sz="2000" dirty="0" err="1"/>
              <a:t>mSv</a:t>
            </a:r>
            <a:r>
              <a:rPr lang="sk-SK" sz="2000" dirty="0"/>
              <a:t> (</a:t>
            </a:r>
            <a:r>
              <a:rPr lang="sk-SK" sz="2000" dirty="0" err="1"/>
              <a:t>mili</a:t>
            </a:r>
            <a:r>
              <a:rPr lang="sk-SK" sz="2000" dirty="0"/>
              <a:t>-, teda </a:t>
            </a:r>
            <a:endParaRPr lang="sk-SK" sz="2000" dirty="0" smtClean="0"/>
          </a:p>
          <a:p>
            <a:pPr marL="0" indent="0">
              <a:buNone/>
            </a:pPr>
            <a:r>
              <a:rPr lang="sk-SK" sz="2000" dirty="0"/>
              <a:t> </a:t>
            </a:r>
            <a:r>
              <a:rPr lang="sk-SK" sz="2000" dirty="0" smtClean="0"/>
              <a:t>    tisícina</a:t>
            </a:r>
            <a:r>
              <a:rPr lang="sk-SK" sz="2000" dirty="0"/>
              <a:t>), pre </a:t>
            </a:r>
            <a:r>
              <a:rPr lang="sk-SK" sz="2000" dirty="0" smtClean="0"/>
              <a:t>radiačných </a:t>
            </a:r>
            <a:r>
              <a:rPr lang="sk-SK" sz="2000" dirty="0"/>
              <a:t>pracovníkov je to asi 50× viac. </a:t>
            </a:r>
            <a:endParaRPr lang="sk-SK" sz="2000" dirty="0" smtClean="0"/>
          </a:p>
        </p:txBody>
      </p:sp>
    </p:spTree>
    <p:extLst>
      <p:ext uri="{BB962C8B-B14F-4D97-AF65-F5344CB8AC3E}">
        <p14:creationId xmlns:p14="http://schemas.microsoft.com/office/powerpoint/2010/main" val="4250383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 dirty="0"/>
              <a:t>Na porovnanie s </a:t>
            </a:r>
            <a:r>
              <a:rPr lang="sk-SK" sz="2000" dirty="0">
                <a:hlinkClick r:id="rId2"/>
              </a:rPr>
              <a:t>Černobyľom</a:t>
            </a:r>
            <a:r>
              <a:rPr lang="sk-SK" sz="2000" dirty="0"/>
              <a:t>: ľudia v okolí elektrárne boli ešte pred </a:t>
            </a:r>
          </a:p>
          <a:p>
            <a:pPr marL="0" indent="0">
              <a:buNone/>
            </a:pPr>
            <a:r>
              <a:rPr lang="sk-SK" sz="2000" dirty="0"/>
              <a:t>evakuáciou vystavení približne 100 </a:t>
            </a:r>
            <a:r>
              <a:rPr lang="sk-SK" sz="2000" dirty="0" err="1"/>
              <a:t>mSv</a:t>
            </a:r>
            <a:r>
              <a:rPr lang="sk-SK" sz="2000" dirty="0"/>
              <a:t>, u pracovníkov priamo v </a:t>
            </a:r>
            <a:endParaRPr lang="sk-SK" sz="2000" dirty="0" smtClean="0"/>
          </a:p>
          <a:p>
            <a:pPr marL="0" indent="0">
              <a:buNone/>
            </a:pPr>
            <a:r>
              <a:rPr lang="sk-SK" sz="2000" dirty="0" smtClean="0"/>
              <a:t>elektrárni </a:t>
            </a:r>
            <a:r>
              <a:rPr lang="sk-SK" sz="2000" dirty="0"/>
              <a:t>tesne </a:t>
            </a:r>
            <a:r>
              <a:rPr lang="sk-SK" sz="2000" dirty="0" smtClean="0"/>
              <a:t>po </a:t>
            </a:r>
            <a:r>
              <a:rPr lang="sk-SK" sz="2000" dirty="0"/>
              <a:t>katastrofe dosiahli hodnoty až 6000 </a:t>
            </a:r>
            <a:r>
              <a:rPr lang="sk-SK" sz="2000" dirty="0" err="1"/>
              <a:t>mSv</a:t>
            </a:r>
            <a:r>
              <a:rPr lang="sk-SK" sz="2000" dirty="0"/>
              <a:t> (takéto </a:t>
            </a:r>
            <a:endParaRPr lang="sk-SK" sz="2000" dirty="0" smtClean="0"/>
          </a:p>
          <a:p>
            <a:pPr marL="0" indent="0">
              <a:buNone/>
            </a:pPr>
            <a:r>
              <a:rPr lang="sk-SK" sz="2000" dirty="0" smtClean="0"/>
              <a:t>hodnoty </a:t>
            </a:r>
            <a:r>
              <a:rPr lang="sk-SK" sz="2000" dirty="0"/>
              <a:t>už znamenajú </a:t>
            </a:r>
            <a:r>
              <a:rPr lang="sk-SK" sz="2000" dirty="0" smtClean="0"/>
              <a:t>takmer </a:t>
            </a:r>
            <a:r>
              <a:rPr lang="sk-SK" sz="2000" dirty="0"/>
              <a:t>istú smrť). Dnes sa hodnoty radiácie v </a:t>
            </a:r>
            <a:endParaRPr lang="sk-SK" sz="2000" dirty="0" smtClean="0"/>
          </a:p>
          <a:p>
            <a:pPr marL="0" indent="0">
              <a:buNone/>
            </a:pPr>
            <a:r>
              <a:rPr lang="sk-SK" sz="2000" dirty="0" smtClean="0"/>
              <a:t>Černobyle </a:t>
            </a:r>
            <a:r>
              <a:rPr lang="sk-SK" sz="2000" dirty="0"/>
              <a:t>pohybujú v jednotkách </a:t>
            </a:r>
            <a:r>
              <a:rPr lang="el-GR" sz="2000" dirty="0" smtClean="0"/>
              <a:t>μ</a:t>
            </a:r>
            <a:r>
              <a:rPr lang="sk-SK" sz="2000" dirty="0" err="1"/>
              <a:t>Sv</a:t>
            </a:r>
            <a:r>
              <a:rPr lang="sk-SK" sz="2000" dirty="0"/>
              <a:t> za hodinu (</a:t>
            </a:r>
            <a:r>
              <a:rPr lang="sk-SK" sz="2000" dirty="0" err="1"/>
              <a:t>mikro</a:t>
            </a:r>
            <a:r>
              <a:rPr lang="sk-SK" sz="2000" dirty="0"/>
              <a:t>-, teda </a:t>
            </a:r>
            <a:endParaRPr lang="sk-SK" sz="2000" dirty="0" smtClean="0"/>
          </a:p>
          <a:p>
            <a:pPr marL="0" indent="0">
              <a:buNone/>
            </a:pPr>
            <a:r>
              <a:rPr lang="sk-SK" sz="2000" dirty="0" smtClean="0"/>
              <a:t>milióntina</a:t>
            </a:r>
            <a:r>
              <a:rPr lang="sk-SK" sz="2000" dirty="0"/>
              <a:t>), čiže je to v podstate bezpečné. (Teda, </a:t>
            </a:r>
            <a:r>
              <a:rPr lang="sk-SK" sz="2000" dirty="0" smtClean="0"/>
              <a:t>ak </a:t>
            </a:r>
            <a:r>
              <a:rPr lang="sk-SK" sz="2000" dirty="0"/>
              <a:t>nenájdete niečo, </a:t>
            </a:r>
            <a:endParaRPr lang="sk-SK" sz="2000" dirty="0" smtClean="0"/>
          </a:p>
          <a:p>
            <a:pPr marL="0" indent="0">
              <a:buNone/>
            </a:pPr>
            <a:r>
              <a:rPr lang="sk-SK" sz="2000" dirty="0" smtClean="0"/>
              <a:t>čo </a:t>
            </a:r>
            <a:r>
              <a:rPr lang="sk-SK" sz="2000" dirty="0"/>
              <a:t>nedopatrením zabudli dekontaminovať a žiari to </a:t>
            </a:r>
            <a:r>
              <a:rPr lang="sk-SK" sz="2000" dirty="0" smtClean="0"/>
              <a:t>stonásobne </a:t>
            </a:r>
            <a:r>
              <a:rPr lang="sk-SK" sz="2000" dirty="0"/>
              <a:t>viac.)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87689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3834" y="5270500"/>
            <a:ext cx="8596668" cy="1320800"/>
          </a:xfrm>
        </p:spPr>
        <p:txBody>
          <a:bodyPr/>
          <a:lstStyle/>
          <a:p>
            <a:r>
              <a:rPr lang="sk-SK" dirty="0" smtClean="0">
                <a:solidFill>
                  <a:schemeClr val="tx1"/>
                </a:solidFill>
              </a:rPr>
              <a:t>Černobyľ po výbuchu v r. 1986</a:t>
            </a:r>
            <a:endParaRPr lang="sk-SK" dirty="0">
              <a:solidFill>
                <a:schemeClr val="tx1"/>
              </a:solidFill>
            </a:endParaRPr>
          </a:p>
        </p:txBody>
      </p:sp>
      <p:pic>
        <p:nvPicPr>
          <p:cNvPr id="2050" name="Picture 2" descr="Výsledok vyhľadávania obrázkov pre dopyt černobyl pred výbuchom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258" y="241300"/>
            <a:ext cx="7836999" cy="440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1447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3834" y="5334000"/>
            <a:ext cx="8596668" cy="1320800"/>
          </a:xfrm>
        </p:spPr>
        <p:txBody>
          <a:bodyPr/>
          <a:lstStyle/>
          <a:p>
            <a:r>
              <a:rPr lang="sk-SK" dirty="0" smtClean="0">
                <a:solidFill>
                  <a:schemeClr val="tx1"/>
                </a:solidFill>
              </a:rPr>
              <a:t>Hirošima po výbuchu v r. 1945</a:t>
            </a:r>
            <a:endParaRPr lang="sk-SK" dirty="0">
              <a:solidFill>
                <a:schemeClr val="tx1"/>
              </a:solidFill>
            </a:endParaRPr>
          </a:p>
        </p:txBody>
      </p:sp>
      <p:pic>
        <p:nvPicPr>
          <p:cNvPr id="3074" name="Picture 2" descr="Výsledok vyhľadávania obrázkov pre dopyt hirošima po výbuchu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948" y="609600"/>
            <a:ext cx="5708551" cy="4512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1947734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278</Words>
  <Application>Microsoft Office PowerPoint</Application>
  <PresentationFormat>Širokouhlá</PresentationFormat>
  <Paragraphs>38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Fazeta</vt:lpstr>
      <vt:lpstr>DOZIMETRIA</vt:lpstr>
      <vt:lpstr>Prezentácia programu PowerPoint</vt:lpstr>
      <vt:lpstr>Osobný dozimeter</vt:lpstr>
      <vt:lpstr>Prezentácia programu PowerPoint</vt:lpstr>
      <vt:lpstr>Prezentácia programu PowerPoint</vt:lpstr>
      <vt:lpstr>Prezentácia programu PowerPoint</vt:lpstr>
      <vt:lpstr>Prezentácia programu PowerPoint</vt:lpstr>
      <vt:lpstr>Černobyľ po výbuchu v r. 1986</vt:lpstr>
      <vt:lpstr>Hirošima po výbuchu v r. 1945</vt:lpstr>
      <vt:lpstr>Fukušima, výbuch v r. 2011, radiácia v roku 2019 v okruhu 7 km od výbuchu elektrárne stále vysoká, no pracovníkom sa podarilo za týmto okruhom radiáciu znížiť, ľudia sa môžu postupne vracať domov. No nechcú.... Majú strach..... Čo ak sa výbuch zopakuje??? To nikto z nás netuší....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DOZIMETRIA</dc:title>
  <dc:creator>Ludmila Ludmila</dc:creator>
  <cp:lastModifiedBy>Ludmila Ludmila</cp:lastModifiedBy>
  <cp:revision>3</cp:revision>
  <dcterms:created xsi:type="dcterms:W3CDTF">2019-12-04T08:07:14Z</dcterms:created>
  <dcterms:modified xsi:type="dcterms:W3CDTF">2019-12-04T08:31:31Z</dcterms:modified>
</cp:coreProperties>
</file>